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p:sldMasterIdLst>
    <p:sldMasterId id="2147483664" r:id="rId2"/>
  </p:sldMasterIdLst>
  <p:notesMasterIdLst>
    <p:notesMasterId r:id="rId40"/>
  </p:notesMasterIdLst>
  <p:handoutMasterIdLst>
    <p:handoutMasterId r:id="rId41"/>
  </p:handoutMasterIdLst>
  <p:sldIdLst>
    <p:sldId id="256" r:id="rId3"/>
    <p:sldId id="280" r:id="rId4"/>
    <p:sldId id="294" r:id="rId5"/>
    <p:sldId id="295" r:id="rId6"/>
    <p:sldId id="296" r:id="rId7"/>
    <p:sldId id="307" r:id="rId8"/>
    <p:sldId id="297" r:id="rId9"/>
    <p:sldId id="298" r:id="rId10"/>
    <p:sldId id="299" r:id="rId11"/>
    <p:sldId id="300" r:id="rId12"/>
    <p:sldId id="282" r:id="rId13"/>
    <p:sldId id="283" r:id="rId14"/>
    <p:sldId id="284" r:id="rId15"/>
    <p:sldId id="290" r:id="rId16"/>
    <p:sldId id="293" r:id="rId17"/>
    <p:sldId id="291" r:id="rId18"/>
    <p:sldId id="292" r:id="rId19"/>
    <p:sldId id="286" r:id="rId20"/>
    <p:sldId id="285" r:id="rId21"/>
    <p:sldId id="287" r:id="rId22"/>
    <p:sldId id="324" r:id="rId23"/>
    <p:sldId id="281" r:id="rId24"/>
    <p:sldId id="310" r:id="rId25"/>
    <p:sldId id="311" r:id="rId26"/>
    <p:sldId id="315" r:id="rId27"/>
    <p:sldId id="316" r:id="rId28"/>
    <p:sldId id="317" r:id="rId29"/>
    <p:sldId id="318" r:id="rId30"/>
    <p:sldId id="322" r:id="rId31"/>
    <p:sldId id="289" r:id="rId32"/>
    <p:sldId id="288" r:id="rId33"/>
    <p:sldId id="319" r:id="rId34"/>
    <p:sldId id="308" r:id="rId35"/>
    <p:sldId id="309" r:id="rId36"/>
    <p:sldId id="321" r:id="rId37"/>
    <p:sldId id="313" r:id="rId38"/>
    <p:sldId id="323" r:id="rId39"/>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BC7"/>
    <a:srgbClr val="1E87C8"/>
    <a:srgbClr val="E4C50E"/>
    <a:srgbClr val="F0D010"/>
    <a:srgbClr val="F1D427"/>
    <a:srgbClr val="F2E326"/>
    <a:srgbClr val="F5C8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301B821-A1FF-4177-AEE7-76D212191A09}">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1" autoAdjust="0"/>
    <p:restoredTop sz="93428" autoAdjust="0"/>
  </p:normalViewPr>
  <p:slideViewPr>
    <p:cSldViewPr>
      <p:cViewPr>
        <p:scale>
          <a:sx n="70" d="100"/>
          <a:sy n="70" d="100"/>
        </p:scale>
        <p:origin x="-1254" y="-156"/>
      </p:cViewPr>
      <p:guideLst>
        <p:guide orient="horz" pos="2160"/>
        <p:guide pos="2880"/>
      </p:guideLst>
    </p:cSldViewPr>
  </p:slideViewPr>
  <p:outlineViewPr>
    <p:cViewPr>
      <p:scale>
        <a:sx n="1" d="1"/>
        <a:sy n="1" d="1"/>
      </p:scale>
      <p:origin x="132" y="0"/>
    </p:cViewPr>
  </p:outlineViewPr>
  <p:notesTextViewPr>
    <p:cViewPr>
      <p:scale>
        <a:sx n="100" d="100"/>
        <a:sy n="100" d="100"/>
      </p:scale>
      <p:origin x="0" y="0"/>
    </p:cViewPr>
  </p:notesText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a:lstStyle/>
          <a:p>
            <a:fld id="{A7959C71-B73A-49FF-9308-B24F710812B5}" type="datetimeFigureOut">
              <a:rPr lang="en-US" smtClean="0"/>
              <a:pPr/>
              <a:t>11/15/2013</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a:lstStyle/>
          <a:p>
            <a:fld id="{D6790D8E-0C56-4F61-9B17-7A387442778A}" type="slidenum">
              <a:rPr lang="en-US" smtClean="0"/>
              <a:pPr/>
              <a:t>‹#›</a:t>
            </a:fld>
            <a:endParaRPr lang="en-US" dirty="0"/>
          </a:p>
        </p:txBody>
      </p:sp>
    </p:spTree>
    <p:extLst>
      <p:ext uri="{BB962C8B-B14F-4D97-AF65-F5344CB8AC3E}">
        <p14:creationId xmlns:p14="http://schemas.microsoft.com/office/powerpoint/2010/main" val="221561638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a:lstStyle/>
          <a:p>
            <a:fld id="{5468FC2B-D455-4AC4-9C5E-9317124768F4}" type="datetimeFigureOut">
              <a:rPr lang="en-US" smtClean="0"/>
              <a:pPr/>
              <a:t>11/15/2013</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anchor="ctr"/>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a:normAutofit/>
          </a:bodyPr>
          <a:lstStyle/>
          <a:p>
            <a:pPr lvl="0"/>
            <a:r>
              <a:rPr lang="en-US" noProof="1" smtClean="0"/>
              <a:t>Click to edit Master text styles</a:t>
            </a:r>
            <a:endParaRPr lang="en-US"/>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a:lstStyle/>
          <a:p>
            <a:fld id="{1399807D-D128-4837-BF84-5EA633F317AE}" type="slidenum">
              <a:rPr lang="en-US" smtClean="0"/>
              <a:pPr/>
              <a:t>‹#›</a:t>
            </a:fld>
            <a:endParaRPr lang="en-US" dirty="0"/>
          </a:p>
        </p:txBody>
      </p:sp>
    </p:spTree>
    <p:extLst>
      <p:ext uri="{BB962C8B-B14F-4D97-AF65-F5344CB8AC3E}">
        <p14:creationId xmlns:p14="http://schemas.microsoft.com/office/powerpoint/2010/main" val="3973665669"/>
      </p:ext>
    </p:extLst>
  </p:cSld>
  <p:clrMap bg1="lt1" tx1="dk1" bg2="lt2" tx2="dk2" accent1="accent1" accent2="accent2" accent3="accent3" accent4="accent4" accent5="accent5" accent6="accent6" hlink="hlink" folHlink="folHlink"/>
  <p:hf hdr="0" dt="0"/>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txBody>
          <a:bodyPr/>
          <a:lstStyle/>
          <a:p>
            <a:endParaRPr lang="en-US" dirty="0"/>
          </a:p>
        </p:txBody>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dt" idx="10"/>
          </p:nvPr>
        </p:nvSpPr>
        <p:spPr/>
        <p:txBody>
          <a:bodyPr/>
          <a:lstStyle/>
          <a:p>
            <a:fld id="{5468FC2B-D455-4AC4-9C5E-9317124768F4}" type="datetimeFigureOut">
              <a:rPr lang="en-US" smtClean="0"/>
              <a:pPr/>
              <a:t>11/15/2013</a:t>
            </a:fld>
            <a:endParaRPr lang="en-US" dirty="0"/>
          </a:p>
        </p:txBody>
      </p:sp>
      <p:sp>
        <p:nvSpPr>
          <p:cNvPr id="5" name="Rectangle 5"/>
          <p:cNvSpPr>
            <a:spLocks noGrp="1"/>
          </p:cNvSpPr>
          <p:nvPr>
            <p:ph type="ftr" sz="quarter" idx="11"/>
          </p:nvPr>
        </p:nvSpPr>
        <p:spPr/>
        <p:txBody>
          <a:bodyPr/>
          <a:lstStyle/>
          <a:p>
            <a:endParaRPr lang="en-US" dirty="0"/>
          </a:p>
        </p:txBody>
      </p:sp>
      <p:sp>
        <p:nvSpPr>
          <p:cNvPr id="6" name="Rectangle 6"/>
          <p:cNvSpPr>
            <a:spLocks noGrp="1"/>
          </p:cNvSpPr>
          <p:nvPr>
            <p:ph type="sldNum" sz="quarter" idx="12"/>
          </p:nvPr>
        </p:nvSpPr>
        <p:spPr/>
        <p:txBody>
          <a:bodyPr/>
          <a:lstStyle/>
          <a:p>
            <a:fld id="{1399807D-D128-4837-BF84-5EA633F317AE}" type="slidenum">
              <a:rPr lang="en-US" smtClean="0"/>
              <a:pPr/>
              <a:t>1</a:t>
            </a:fld>
            <a:endParaRPr lang="en-US" dirty="0"/>
          </a:p>
        </p:txBody>
      </p:sp>
      <p:sp>
        <p:nvSpPr>
          <p:cNvPr id="7" name="Rectangle 7"/>
          <p:cNvSpPr>
            <a:spLocks noGrp="1"/>
          </p:cNvSpPr>
          <p:nvPr>
            <p:ph type="hdr" sz="quarter" idx="1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txBody>
          <a:bodyPr/>
          <a:lstStyle/>
          <a:p>
            <a:endParaRPr lang="en-US" dirty="0"/>
          </a:p>
        </p:txBody>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dt" idx="10"/>
          </p:nvPr>
        </p:nvSpPr>
        <p:spPr/>
        <p:txBody>
          <a:bodyPr/>
          <a:lstStyle/>
          <a:p>
            <a:fld id="{5468FC2B-D455-4AC4-9C5E-9317124768F4}" type="datetimeFigureOut">
              <a:rPr lang="en-US" smtClean="0"/>
              <a:pPr/>
              <a:t>11/15/2013</a:t>
            </a:fld>
            <a:endParaRPr lang="en-US" dirty="0"/>
          </a:p>
        </p:txBody>
      </p:sp>
      <p:sp>
        <p:nvSpPr>
          <p:cNvPr id="5" name="Rectangle 5"/>
          <p:cNvSpPr>
            <a:spLocks noGrp="1"/>
          </p:cNvSpPr>
          <p:nvPr>
            <p:ph type="ftr" sz="quarter" idx="11"/>
          </p:nvPr>
        </p:nvSpPr>
        <p:spPr/>
        <p:txBody>
          <a:bodyPr/>
          <a:lstStyle/>
          <a:p>
            <a:endParaRPr lang="en-US" dirty="0"/>
          </a:p>
        </p:txBody>
      </p:sp>
      <p:sp>
        <p:nvSpPr>
          <p:cNvPr id="6" name="Rectangle 6"/>
          <p:cNvSpPr>
            <a:spLocks noGrp="1"/>
          </p:cNvSpPr>
          <p:nvPr>
            <p:ph type="sldNum" sz="quarter" idx="12"/>
          </p:nvPr>
        </p:nvSpPr>
        <p:spPr/>
        <p:txBody>
          <a:bodyPr/>
          <a:lstStyle/>
          <a:p>
            <a:fld id="{1399807D-D128-4837-BF84-5EA633F317AE}" type="slidenum">
              <a:rPr lang="en-US" smtClean="0"/>
              <a:pPr/>
              <a:t>3</a:t>
            </a:fld>
            <a:endParaRPr lang="en-US" dirty="0"/>
          </a:p>
        </p:txBody>
      </p:sp>
      <p:sp>
        <p:nvSpPr>
          <p:cNvPr id="7" name="Rectangle 7"/>
          <p:cNvSpPr>
            <a:spLocks noGrp="1"/>
          </p:cNvSpPr>
          <p:nvPr>
            <p:ph type="hdr" sz="quarter" idx="1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txBody>
          <a:bodyPr lIns="89730" tIns="44865" rIns="89730" bIns="44865"/>
          <a:lstStyle/>
          <a:p>
            <a:endParaRPr lang="en-US" dirty="0"/>
          </a:p>
        </p:txBody>
      </p:sp>
      <p:sp>
        <p:nvSpPr>
          <p:cNvPr id="3" name="Rectangle 3"/>
          <p:cNvSpPr>
            <a:spLocks noGrp="1"/>
          </p:cNvSpPr>
          <p:nvPr>
            <p:ph type="body" idx="1"/>
          </p:nvPr>
        </p:nvSpPr>
        <p:spPr/>
        <p:txBody>
          <a:bodyPr lIns="89730" tIns="44865" rIns="89730" bIns="44865"/>
          <a:lstStyle/>
          <a:p>
            <a:endParaRPr lang="en-US" dirty="0"/>
          </a:p>
        </p:txBody>
      </p:sp>
      <p:sp>
        <p:nvSpPr>
          <p:cNvPr id="4" name="Rectangle 4"/>
          <p:cNvSpPr>
            <a:spLocks noGrp="1"/>
          </p:cNvSpPr>
          <p:nvPr>
            <p:ph type="dt" idx="10"/>
          </p:nvPr>
        </p:nvSpPr>
        <p:spPr/>
        <p:txBody>
          <a:bodyPr lIns="89730" tIns="44865" rIns="89730" bIns="44865"/>
          <a:lstStyle/>
          <a:p>
            <a:fld id="{5468FC2B-D455-4AC4-9C5E-9317124768F4}" type="datetimeFigureOut">
              <a:rPr lang="en-US" smtClean="0"/>
              <a:pPr/>
              <a:t>11/15/2013</a:t>
            </a:fld>
            <a:endParaRPr lang="en-US" dirty="0"/>
          </a:p>
        </p:txBody>
      </p:sp>
      <p:sp>
        <p:nvSpPr>
          <p:cNvPr id="5" name="Rectangle 5"/>
          <p:cNvSpPr>
            <a:spLocks noGrp="1"/>
          </p:cNvSpPr>
          <p:nvPr>
            <p:ph type="ftr" sz="quarter" idx="11"/>
          </p:nvPr>
        </p:nvSpPr>
        <p:spPr/>
        <p:txBody>
          <a:bodyPr lIns="89730" tIns="44865" rIns="89730" bIns="44865"/>
          <a:lstStyle/>
          <a:p>
            <a:endParaRPr lang="en-US" dirty="0"/>
          </a:p>
        </p:txBody>
      </p:sp>
      <p:sp>
        <p:nvSpPr>
          <p:cNvPr id="6" name="Rectangle 6"/>
          <p:cNvSpPr>
            <a:spLocks noGrp="1"/>
          </p:cNvSpPr>
          <p:nvPr>
            <p:ph type="sldNum" sz="quarter" idx="12"/>
          </p:nvPr>
        </p:nvSpPr>
        <p:spPr/>
        <p:txBody>
          <a:bodyPr lIns="89730" tIns="44865" rIns="89730" bIns="44865"/>
          <a:lstStyle/>
          <a:p>
            <a:fld id="{1399807D-D128-4837-BF84-5EA633F317AE}" type="slidenum">
              <a:rPr lang="en-US" smtClean="0"/>
              <a:pPr/>
              <a:t>4</a:t>
            </a:fld>
            <a:endParaRPr lang="en-US" dirty="0"/>
          </a:p>
        </p:txBody>
      </p:sp>
      <p:sp>
        <p:nvSpPr>
          <p:cNvPr id="7" name="Rectangle 7"/>
          <p:cNvSpPr>
            <a:spLocks noGrp="1"/>
          </p:cNvSpPr>
          <p:nvPr>
            <p:ph type="hdr" sz="quarter" idx="13"/>
          </p:nvPr>
        </p:nvSpPr>
        <p:spPr/>
        <p:txBody>
          <a:bodyPr lIns="89730" tIns="44865" rIns="89730" bIns="44865"/>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txBody>
          <a:bodyPr/>
          <a:lstStyle/>
          <a:p>
            <a:endParaRPr lang="en-US" dirty="0"/>
          </a:p>
        </p:txBody>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dt" idx="10"/>
          </p:nvPr>
        </p:nvSpPr>
        <p:spPr/>
        <p:txBody>
          <a:bodyPr/>
          <a:lstStyle/>
          <a:p>
            <a:fld id="{5468FC2B-D455-4AC4-9C5E-9317124768F4}" type="datetimeFigureOut">
              <a:rPr lang="en-US" smtClean="0"/>
              <a:pPr/>
              <a:t>11/15/2013</a:t>
            </a:fld>
            <a:endParaRPr lang="en-US" dirty="0"/>
          </a:p>
        </p:txBody>
      </p:sp>
      <p:sp>
        <p:nvSpPr>
          <p:cNvPr id="5" name="Rectangle 5"/>
          <p:cNvSpPr>
            <a:spLocks noGrp="1"/>
          </p:cNvSpPr>
          <p:nvPr>
            <p:ph type="ftr" sz="quarter" idx="11"/>
          </p:nvPr>
        </p:nvSpPr>
        <p:spPr/>
        <p:txBody>
          <a:bodyPr/>
          <a:lstStyle/>
          <a:p>
            <a:endParaRPr lang="en-US" dirty="0"/>
          </a:p>
        </p:txBody>
      </p:sp>
      <p:sp>
        <p:nvSpPr>
          <p:cNvPr id="6" name="Rectangle 6"/>
          <p:cNvSpPr>
            <a:spLocks noGrp="1"/>
          </p:cNvSpPr>
          <p:nvPr>
            <p:ph type="sldNum" sz="quarter" idx="12"/>
          </p:nvPr>
        </p:nvSpPr>
        <p:spPr/>
        <p:txBody>
          <a:bodyPr/>
          <a:lstStyle/>
          <a:p>
            <a:fld id="{1399807D-D128-4837-BF84-5EA633F317AE}" type="slidenum">
              <a:rPr lang="en-US" smtClean="0"/>
              <a:pPr/>
              <a:t>5</a:t>
            </a:fld>
            <a:endParaRPr lang="en-US" dirty="0"/>
          </a:p>
        </p:txBody>
      </p:sp>
      <p:sp>
        <p:nvSpPr>
          <p:cNvPr id="7" name="Rectangle 7"/>
          <p:cNvSpPr>
            <a:spLocks noGrp="1"/>
          </p:cNvSpPr>
          <p:nvPr>
            <p:ph type="hdr" sz="quarter" idx="1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txBody>
          <a:bodyPr/>
          <a:lstStyle/>
          <a:p>
            <a:endParaRPr lang="en-US" dirty="0"/>
          </a:p>
        </p:txBody>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dt" idx="10"/>
          </p:nvPr>
        </p:nvSpPr>
        <p:spPr/>
        <p:txBody>
          <a:bodyPr/>
          <a:lstStyle/>
          <a:p>
            <a:fld id="{5468FC2B-D455-4AC4-9C5E-9317124768F4}" type="datetimeFigureOut">
              <a:rPr lang="en-US" smtClean="0"/>
              <a:pPr/>
              <a:t>11/15/2013</a:t>
            </a:fld>
            <a:endParaRPr lang="en-US" dirty="0"/>
          </a:p>
        </p:txBody>
      </p:sp>
      <p:sp>
        <p:nvSpPr>
          <p:cNvPr id="5" name="Rectangle 5"/>
          <p:cNvSpPr>
            <a:spLocks noGrp="1"/>
          </p:cNvSpPr>
          <p:nvPr>
            <p:ph type="ftr" sz="quarter" idx="11"/>
          </p:nvPr>
        </p:nvSpPr>
        <p:spPr/>
        <p:txBody>
          <a:bodyPr/>
          <a:lstStyle/>
          <a:p>
            <a:endParaRPr lang="en-US" dirty="0"/>
          </a:p>
        </p:txBody>
      </p:sp>
      <p:sp>
        <p:nvSpPr>
          <p:cNvPr id="6" name="Rectangle 6"/>
          <p:cNvSpPr>
            <a:spLocks noGrp="1"/>
          </p:cNvSpPr>
          <p:nvPr>
            <p:ph type="sldNum" sz="quarter" idx="12"/>
          </p:nvPr>
        </p:nvSpPr>
        <p:spPr/>
        <p:txBody>
          <a:bodyPr/>
          <a:lstStyle/>
          <a:p>
            <a:fld id="{1399807D-D128-4837-BF84-5EA633F317AE}" type="slidenum">
              <a:rPr lang="en-US" smtClean="0"/>
              <a:pPr/>
              <a:t>7</a:t>
            </a:fld>
            <a:endParaRPr lang="en-US" dirty="0"/>
          </a:p>
        </p:txBody>
      </p:sp>
      <p:sp>
        <p:nvSpPr>
          <p:cNvPr id="7" name="Rectangle 7"/>
          <p:cNvSpPr>
            <a:spLocks noGrp="1"/>
          </p:cNvSpPr>
          <p:nvPr>
            <p:ph type="hdr" sz="quarter" idx="1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txBody>
          <a:bodyPr/>
          <a:lstStyle/>
          <a:p>
            <a:endParaRPr lang="en-US" dirty="0"/>
          </a:p>
        </p:txBody>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dt" idx="10"/>
          </p:nvPr>
        </p:nvSpPr>
        <p:spPr/>
        <p:txBody>
          <a:bodyPr/>
          <a:lstStyle/>
          <a:p>
            <a:fld id="{5468FC2B-D455-4AC4-9C5E-9317124768F4}" type="datetimeFigureOut">
              <a:rPr lang="en-US" smtClean="0"/>
              <a:pPr/>
              <a:t>11/15/2013</a:t>
            </a:fld>
            <a:endParaRPr lang="en-US" dirty="0"/>
          </a:p>
        </p:txBody>
      </p:sp>
      <p:sp>
        <p:nvSpPr>
          <p:cNvPr id="5" name="Rectangle 5"/>
          <p:cNvSpPr>
            <a:spLocks noGrp="1"/>
          </p:cNvSpPr>
          <p:nvPr>
            <p:ph type="ftr" sz="quarter" idx="11"/>
          </p:nvPr>
        </p:nvSpPr>
        <p:spPr/>
        <p:txBody>
          <a:bodyPr/>
          <a:lstStyle/>
          <a:p>
            <a:endParaRPr lang="en-US" dirty="0"/>
          </a:p>
        </p:txBody>
      </p:sp>
      <p:sp>
        <p:nvSpPr>
          <p:cNvPr id="6" name="Rectangle 6"/>
          <p:cNvSpPr>
            <a:spLocks noGrp="1"/>
          </p:cNvSpPr>
          <p:nvPr>
            <p:ph type="sldNum" sz="quarter" idx="12"/>
          </p:nvPr>
        </p:nvSpPr>
        <p:spPr/>
        <p:txBody>
          <a:bodyPr/>
          <a:lstStyle/>
          <a:p>
            <a:fld id="{1399807D-D128-4837-BF84-5EA633F317AE}" type="slidenum">
              <a:rPr lang="en-US" smtClean="0"/>
              <a:pPr/>
              <a:t>8</a:t>
            </a:fld>
            <a:endParaRPr lang="en-US" dirty="0"/>
          </a:p>
        </p:txBody>
      </p:sp>
      <p:sp>
        <p:nvSpPr>
          <p:cNvPr id="7" name="Rectangle 7"/>
          <p:cNvSpPr>
            <a:spLocks noGrp="1"/>
          </p:cNvSpPr>
          <p:nvPr>
            <p:ph type="hdr" sz="quarter" idx="1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txBody>
          <a:bodyPr/>
          <a:lstStyle/>
          <a:p>
            <a:endParaRPr lang="en-US" dirty="0"/>
          </a:p>
        </p:txBody>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dt" idx="10"/>
          </p:nvPr>
        </p:nvSpPr>
        <p:spPr/>
        <p:txBody>
          <a:bodyPr/>
          <a:lstStyle/>
          <a:p>
            <a:fld id="{5468FC2B-D455-4AC4-9C5E-9317124768F4}" type="datetimeFigureOut">
              <a:rPr lang="en-US" smtClean="0"/>
              <a:pPr/>
              <a:t>11/15/2013</a:t>
            </a:fld>
            <a:endParaRPr lang="en-US" dirty="0"/>
          </a:p>
        </p:txBody>
      </p:sp>
      <p:sp>
        <p:nvSpPr>
          <p:cNvPr id="5" name="Rectangle 5"/>
          <p:cNvSpPr>
            <a:spLocks noGrp="1"/>
          </p:cNvSpPr>
          <p:nvPr>
            <p:ph type="ftr" sz="quarter" idx="11"/>
          </p:nvPr>
        </p:nvSpPr>
        <p:spPr/>
        <p:txBody>
          <a:bodyPr/>
          <a:lstStyle/>
          <a:p>
            <a:endParaRPr lang="en-US" dirty="0"/>
          </a:p>
        </p:txBody>
      </p:sp>
      <p:sp>
        <p:nvSpPr>
          <p:cNvPr id="6" name="Rectangle 6"/>
          <p:cNvSpPr>
            <a:spLocks noGrp="1"/>
          </p:cNvSpPr>
          <p:nvPr>
            <p:ph type="sldNum" sz="quarter" idx="12"/>
          </p:nvPr>
        </p:nvSpPr>
        <p:spPr/>
        <p:txBody>
          <a:bodyPr/>
          <a:lstStyle/>
          <a:p>
            <a:fld id="{1399807D-D128-4837-BF84-5EA633F317AE}" type="slidenum">
              <a:rPr lang="en-US" smtClean="0"/>
              <a:pPr/>
              <a:t>9</a:t>
            </a:fld>
            <a:endParaRPr lang="en-US" dirty="0"/>
          </a:p>
        </p:txBody>
      </p:sp>
      <p:sp>
        <p:nvSpPr>
          <p:cNvPr id="7" name="Rectangle 7"/>
          <p:cNvSpPr>
            <a:spLocks noGrp="1"/>
          </p:cNvSpPr>
          <p:nvPr>
            <p:ph type="hdr" sz="quarter" idx="1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txBody>
          <a:bodyPr/>
          <a:lstStyle/>
          <a:p>
            <a:endParaRPr lang="en-US" dirty="0"/>
          </a:p>
        </p:txBody>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dt" idx="10"/>
          </p:nvPr>
        </p:nvSpPr>
        <p:spPr/>
        <p:txBody>
          <a:bodyPr/>
          <a:lstStyle/>
          <a:p>
            <a:fld id="{5468FC2B-D455-4AC4-9C5E-9317124768F4}" type="datetimeFigureOut">
              <a:rPr lang="en-US" smtClean="0"/>
              <a:pPr/>
              <a:t>11/15/2013</a:t>
            </a:fld>
            <a:endParaRPr lang="en-US" dirty="0"/>
          </a:p>
        </p:txBody>
      </p:sp>
      <p:sp>
        <p:nvSpPr>
          <p:cNvPr id="5" name="Rectangle 5"/>
          <p:cNvSpPr>
            <a:spLocks noGrp="1"/>
          </p:cNvSpPr>
          <p:nvPr>
            <p:ph type="ftr" sz="quarter" idx="11"/>
          </p:nvPr>
        </p:nvSpPr>
        <p:spPr/>
        <p:txBody>
          <a:bodyPr/>
          <a:lstStyle/>
          <a:p>
            <a:endParaRPr lang="en-US" dirty="0"/>
          </a:p>
        </p:txBody>
      </p:sp>
      <p:sp>
        <p:nvSpPr>
          <p:cNvPr id="6" name="Rectangle 6"/>
          <p:cNvSpPr>
            <a:spLocks noGrp="1"/>
          </p:cNvSpPr>
          <p:nvPr>
            <p:ph type="sldNum" sz="quarter" idx="12"/>
          </p:nvPr>
        </p:nvSpPr>
        <p:spPr/>
        <p:txBody>
          <a:bodyPr/>
          <a:lstStyle/>
          <a:p>
            <a:fld id="{1399807D-D128-4837-BF84-5EA633F317AE}" type="slidenum">
              <a:rPr lang="en-US" smtClean="0"/>
              <a:pPr/>
              <a:t>10</a:t>
            </a:fld>
            <a:endParaRPr lang="en-US" dirty="0"/>
          </a:p>
        </p:txBody>
      </p:sp>
      <p:sp>
        <p:nvSpPr>
          <p:cNvPr id="7" name="Rectangle 7"/>
          <p:cNvSpPr>
            <a:spLocks noGrp="1"/>
          </p:cNvSpPr>
          <p:nvPr>
            <p:ph type="hdr" sz="quarter" idx="1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a:fld id="{C219E42F-B06A-4C19-9609-FCD483E412E9}" type="datetime1">
              <a:rPr lang="en-US" smtClean="0">
                <a:solidFill>
                  <a:srgbClr val="FFFFFF"/>
                </a:solidFill>
              </a:rPr>
              <a:pPr algn="ctr"/>
              <a:t>11/15/2013</a:t>
            </a:fld>
            <a:endParaRPr lang="en-US" sz="2000" dirty="0">
              <a:solidFill>
                <a:srgbClr val="FFFFFF"/>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F82E0A0-C266-4798-8C8F-B9F91E9DA37E}" type="slidenum">
              <a:rPr lang="en-US" smtClean="0">
                <a:solidFill>
                  <a:schemeClr val="tx2"/>
                </a:solidFill>
              </a:rPr>
              <a:pPr/>
              <a:t>‹#›</a:t>
            </a:fld>
            <a:endParaRPr lang="en-US" dirty="0">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4" name="Rectangle 2"/>
          <p:cNvSpPr>
            <a:spLocks noGrp="1"/>
          </p:cNvSpPr>
          <p:nvPr>
            <p:ph type="title" hasCustomPrompt="1"/>
          </p:nvPr>
        </p:nvSpPr>
        <p:spPr/>
        <p:txBody>
          <a:bodyPr/>
          <a:lstStyle/>
          <a:p>
            <a:r>
              <a:rPr lang="en-US" noProof="1" smtClean="0"/>
              <a:t>Click to edit Master title style</a:t>
            </a:r>
            <a:endParaRPr lang="en-US" dirty="0"/>
          </a:p>
        </p:txBody>
      </p:sp>
      <p:sp>
        <p:nvSpPr>
          <p:cNvPr id="12" name="Rectangle 3"/>
          <p:cNvSpPr>
            <a:spLocks noGrp="1"/>
          </p:cNvSpPr>
          <p:nvPr>
            <p:ph type="body" idx="1"/>
          </p:nvPr>
        </p:nvSpPr>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5" name="Rectangle 4"/>
          <p:cNvSpPr>
            <a:spLocks noGrp="1"/>
          </p:cNvSpPr>
          <p:nvPr>
            <p:ph type="dt" sz="half" idx="10"/>
          </p:nvPr>
        </p:nvSpPr>
        <p:spPr/>
        <p:txBody>
          <a:bodyPr/>
          <a:lstStyle/>
          <a:p>
            <a:fld id="{DEE82E7F-5D1B-4B7C-94A9-4E8987664F9E}" type="datetime1">
              <a:rPr lang="en-US" smtClean="0"/>
              <a:pPr/>
              <a:t>11/15/2013</a:t>
            </a:fld>
            <a:endParaRPr lang="en-US" dirty="0"/>
          </a:p>
        </p:txBody>
      </p:sp>
      <p:sp>
        <p:nvSpPr>
          <p:cNvPr id="28" name="Rectangle 5"/>
          <p:cNvSpPr>
            <a:spLocks noGrp="1"/>
          </p:cNvSpPr>
          <p:nvPr>
            <p:ph type="ftr" sz="quarter" idx="11"/>
          </p:nvPr>
        </p:nvSpPr>
        <p:spPr/>
        <p:txBody>
          <a:bodyPr/>
          <a:lstStyle/>
          <a:p>
            <a:endParaRPr lang="en-US" dirty="0"/>
          </a:p>
        </p:txBody>
      </p:sp>
      <p:sp>
        <p:nvSpPr>
          <p:cNvPr id="19" name="Rectangle 6"/>
          <p:cNvSpPr>
            <a:spLocks noGrp="1"/>
          </p:cNvSpPr>
          <p:nvPr>
            <p:ph type="sldNum" sz="quarter" idx="12"/>
          </p:nvPr>
        </p:nvSpPr>
        <p:spPr/>
        <p:txBody>
          <a:bodyPr/>
          <a:lstStyle/>
          <a:p>
            <a:fld id="{50935222-B196-4F9B-9AEC-1292459A754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7424F50C-A072-4DEC-97CA-86DCAD0D54DE}" type="datetime1">
              <a:rPr lang="en-US" smtClean="0"/>
              <a:pPr/>
              <a:t>11/15/2013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3F7CB7D-F184-43C7-B6FD-03D728E1BBFF}" type="slidenum">
              <a:rPr lang="en-US" smtClean="0">
                <a:solidFill>
                  <a:srgbClr val="FFFFFF"/>
                </a:solidFill>
              </a:rPr>
              <a:pPr/>
              <a:t>‹#›</a:t>
            </a:fld>
            <a:endParaRPr lang="en-US" dirty="0">
              <a:solidFill>
                <a:srgbClr val="FFFFFF"/>
              </a:solidFill>
            </a:endParaRPr>
          </a:p>
        </p:txBody>
      </p:sp>
      <p:sp>
        <p:nvSpPr>
          <p:cNvPr id="8" name="Content Placeholder 7"/>
          <p:cNvSpPr>
            <a:spLocks noGrp="1"/>
          </p:cNvSpPr>
          <p:nvPr>
            <p:ph sz="quarter" idx="13"/>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E9EEF6-955F-43E1-897F-97EC94F2ABB0}" type="datetime1">
              <a:rPr lang="en-US" smtClean="0"/>
              <a:pPr/>
              <a:t>11/15/2013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27796-80C6-4DA1-AB36-8C80F4B40F24}" type="datetime1">
              <a:rPr lang="en-US" smtClean="0"/>
              <a:pPr/>
              <a:t>11/15/2013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hasCustomPrompt="1"/>
          </p:nvPr>
        </p:nvSpPr>
        <p:spPr/>
        <p:txBody>
          <a:bodyPr/>
          <a:lstStyle/>
          <a:p>
            <a:r>
              <a:rPr lang="en-US" noProof="1" smtClean="0"/>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5" name="Rectangle 5"/>
          <p:cNvSpPr>
            <a:spLocks noGrp="1"/>
          </p:cNvSpPr>
          <p:nvPr>
            <p:ph type="dt" sz="half" idx="10"/>
          </p:nvPr>
        </p:nvSpPr>
        <p:spPr/>
        <p:txBody>
          <a:bodyPr/>
          <a:lstStyle/>
          <a:p>
            <a:fld id="{E2CA752C-C7EC-45BC-9631-BCAA168C3B26}" type="datetime1">
              <a:rPr lang="en-US" smtClean="0"/>
              <a:pPr/>
              <a:t>11/15/2013</a:t>
            </a:fld>
            <a:endParaRPr lang="en-US" dirty="0"/>
          </a:p>
        </p:txBody>
      </p:sp>
      <p:sp>
        <p:nvSpPr>
          <p:cNvPr id="6" name="Rectangle 6"/>
          <p:cNvSpPr>
            <a:spLocks noGrp="1"/>
          </p:cNvSpPr>
          <p:nvPr>
            <p:ph type="ftr" sz="quarter" idx="11"/>
          </p:nvPr>
        </p:nvSpPr>
        <p:spPr/>
        <p:txBody>
          <a:bodyPr/>
          <a:lstStyle/>
          <a:p>
            <a:endParaRPr lang="en-US" dirty="0"/>
          </a:p>
        </p:txBody>
      </p:sp>
      <p:sp>
        <p:nvSpPr>
          <p:cNvPr id="7" name="Rectangle 7"/>
          <p:cNvSpPr>
            <a:spLocks noGrp="1"/>
          </p:cNvSpPr>
          <p:nvPr>
            <p:ph type="sldNum" sz="quarter" idx="12"/>
          </p:nvPr>
        </p:nvSpPr>
        <p:spPr/>
        <p:txBody>
          <a:bodyPr/>
          <a:lstStyle/>
          <a:p>
            <a:fld id="{20FD475A-FCA3-4B41-B368-0F71602C96B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hasCustomPrompt="1"/>
          </p:nvPr>
        </p:nvSpPr>
        <p:spPr/>
        <p:txBody>
          <a:bodyPr/>
          <a:lstStyle/>
          <a:p>
            <a:r>
              <a:rPr lang="en-US" noProof="1" smtClean="0"/>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5" name="Rectangle 5"/>
          <p:cNvSpPr>
            <a:spLocks noGrp="1"/>
          </p:cNvSpPr>
          <p:nvPr>
            <p:ph type="dt" sz="half" idx="10"/>
          </p:nvPr>
        </p:nvSpPr>
        <p:spPr/>
        <p:txBody>
          <a:bodyPr/>
          <a:lstStyle/>
          <a:p>
            <a:fld id="{EB5252D4-BD96-42DB-A566-2200BB48F7DA}" type="datetime1">
              <a:rPr lang="en-US" smtClean="0"/>
              <a:pPr/>
              <a:t>11/15/2013</a:t>
            </a:fld>
            <a:endParaRPr lang="en-US" dirty="0"/>
          </a:p>
        </p:txBody>
      </p:sp>
      <p:sp>
        <p:nvSpPr>
          <p:cNvPr id="6" name="Rectangle 6"/>
          <p:cNvSpPr>
            <a:spLocks noGrp="1"/>
          </p:cNvSpPr>
          <p:nvPr>
            <p:ph type="ftr" sz="quarter" idx="11"/>
          </p:nvPr>
        </p:nvSpPr>
        <p:spPr/>
        <p:txBody>
          <a:bodyPr/>
          <a:lstStyle/>
          <a:p>
            <a:endParaRPr lang="en-US" dirty="0"/>
          </a:p>
        </p:txBody>
      </p:sp>
      <p:sp>
        <p:nvSpPr>
          <p:cNvPr id="7" name="Rectangle 7"/>
          <p:cNvSpPr>
            <a:spLocks noGrp="1"/>
          </p:cNvSpPr>
          <p:nvPr>
            <p:ph type="sldNum" sz="quarter" idx="12"/>
          </p:nvPr>
        </p:nvSpPr>
        <p:spPr/>
        <p:txBody>
          <a:bodyPr/>
          <a:lstStyle/>
          <a:p>
            <a:fld id="{20FD475A-FCA3-4B41-B368-0F71602C96B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3AC5D363-0C82-465D-B3FD-B823B2EEF7FC}" type="datetime1">
              <a:rPr lang="en-US" smtClean="0"/>
              <a:pPr/>
              <a:t>11/15/2013</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pPr algn="r"/>
            <a:endParaRPr lang="en-US" sz="1400" dirty="0">
              <a:solidFill>
                <a:schemeClr val="tx2"/>
              </a:solidFill>
            </a:endParaRPr>
          </a:p>
        </p:txBody>
      </p:sp>
      <p:sp>
        <p:nvSpPr>
          <p:cNvPr id="7" name="Rectangle 6"/>
          <p:cNvSpPr/>
          <p:nvPr/>
        </p:nvSpPr>
        <p:spPr>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hf sldNum="0" hdr="0" dt="0"/>
  <p:txStyles>
    <p:titleStyle>
      <a:lvl1pPr algn="l" rtl="0" eaLnBrk="1" latinLnBrk="0" hangingPunct="1">
        <a:spcBef>
          <a:spcPct val="0"/>
        </a:spcBef>
        <a:buNone/>
        <a:defRPr sz="4400" kern="1200">
          <a:solidFill>
            <a:schemeClr val="tx2"/>
          </a:solidFill>
          <a:effectLst>
            <a:outerShdw blurRad="50800" dist="38100" dir="2700000" algn="tl" rotWithShape="0">
              <a:prstClr val="black">
                <a:alpha val="40000"/>
              </a:prstClr>
            </a:outerShdw>
          </a:effectLst>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goo.gl/BdtqOt"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59936" y="5562600"/>
            <a:ext cx="5084064" cy="1295400"/>
          </a:xfrm>
          <a:prstGeom prst="rect">
            <a:avLst/>
          </a:prstGeom>
          <a:solidFill>
            <a:srgbClr val="1E8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p:cNvSpPr>
            <a:spLocks noGrp="1"/>
          </p:cNvSpPr>
          <p:nvPr>
            <p:ph type="subTitle" idx="1"/>
          </p:nvPr>
        </p:nvSpPr>
        <p:spPr>
          <a:xfrm>
            <a:off x="4213761" y="5562601"/>
            <a:ext cx="4674358" cy="1295399"/>
          </a:xfrm>
        </p:spPr>
        <p:txBody>
          <a:bodyPr>
            <a:normAutofit/>
          </a:bodyPr>
          <a:lstStyle/>
          <a:p>
            <a:pPr algn="r"/>
            <a:r>
              <a:rPr lang="en-US" dirty="0" smtClean="0"/>
              <a:t>Daniel Alcazar-Roman</a:t>
            </a:r>
          </a:p>
          <a:p>
            <a:pPr algn="r"/>
            <a:r>
              <a:rPr lang="en-US" dirty="0" smtClean="0"/>
              <a:t>Washington, DC - USA</a:t>
            </a:r>
            <a:endParaRPr lang="en-US" dirty="0"/>
          </a:p>
        </p:txBody>
      </p:sp>
      <p:sp>
        <p:nvSpPr>
          <p:cNvPr id="4" name="Rectangle 3"/>
          <p:cNvSpPr/>
          <p:nvPr/>
        </p:nvSpPr>
        <p:spPr>
          <a:xfrm>
            <a:off x="0" y="0"/>
            <a:ext cx="4038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213761" y="1143000"/>
            <a:ext cx="4648200" cy="1844095"/>
          </a:xfrm>
          <a:prstGeom prst="rect">
            <a:avLst/>
          </a:prstGeom>
          <a:noFill/>
        </p:spPr>
        <p:txBody>
          <a:bodyPr wrap="square" rtlCol="0">
            <a:spAutoFit/>
          </a:bodyPr>
          <a:lstStyle/>
          <a:p>
            <a:pPr lvl="0" algn="ctr">
              <a:spcBef>
                <a:spcPts val="700"/>
              </a:spcBef>
              <a:buClr>
                <a:srgbClr val="FFFFFF"/>
              </a:buClr>
              <a:buSzPct val="60000"/>
            </a:pPr>
            <a:r>
              <a:rPr lang="en-US" sz="3600" dirty="0" smtClean="0">
                <a:solidFill>
                  <a:srgbClr val="FFFFFF"/>
                </a:solidFill>
              </a:rPr>
              <a:t>Assessing Inquiry Based Science Learning:</a:t>
            </a:r>
          </a:p>
          <a:p>
            <a:pPr lvl="0" algn="ctr">
              <a:spcBef>
                <a:spcPts val="700"/>
              </a:spcBef>
              <a:buClr>
                <a:srgbClr val="FFFFFF"/>
              </a:buClr>
              <a:buSzPct val="60000"/>
            </a:pPr>
            <a:r>
              <a:rPr lang="en-US" sz="3600" dirty="0" smtClean="0">
                <a:solidFill>
                  <a:srgbClr val="FFFFFF"/>
                </a:solidFill>
              </a:rPr>
              <a:t>Trends and Challenges</a:t>
            </a:r>
          </a:p>
        </p:txBody>
      </p:sp>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468"/>
          <a:stretch/>
        </p:blipFill>
        <p:spPr bwMode="auto">
          <a:xfrm>
            <a:off x="381000" y="1219200"/>
            <a:ext cx="3174024"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9950" y="4341674"/>
            <a:ext cx="3862450" cy="1754326"/>
          </a:xfrm>
          <a:prstGeom prst="rect">
            <a:avLst/>
          </a:prstGeom>
          <a:noFill/>
        </p:spPr>
        <p:txBody>
          <a:bodyPr wrap="square" rtlCol="0">
            <a:spAutoFit/>
          </a:bodyPr>
          <a:lstStyle/>
          <a:p>
            <a:pPr lvl="0" algn="ctr"/>
            <a:r>
              <a:rPr lang="en-US" sz="3600" i="1" dirty="0">
                <a:solidFill>
                  <a:sysClr val="windowText" lastClr="000000"/>
                </a:solidFill>
                <a:latin typeface="Constantia" panose="02030602050306030303" pitchFamily="18" charset="0"/>
                <a:cs typeface="FrankRuehl" panose="020E0503060101010101" pitchFamily="34" charset="-79"/>
              </a:rPr>
              <a:t>Smithsonian Science </a:t>
            </a:r>
            <a:r>
              <a:rPr lang="en-US" sz="3600" i="1" dirty="0" smtClean="0">
                <a:solidFill>
                  <a:sysClr val="windowText" lastClr="000000"/>
                </a:solidFill>
                <a:latin typeface="Constantia" panose="02030602050306030303" pitchFamily="18" charset="0"/>
                <a:cs typeface="FrankRuehl" panose="020E0503060101010101" pitchFamily="34" charset="-79"/>
              </a:rPr>
              <a:t>Education</a:t>
            </a:r>
          </a:p>
          <a:p>
            <a:pPr lvl="0" algn="ctr"/>
            <a:r>
              <a:rPr lang="en-US" sz="3600" i="1" dirty="0" smtClean="0">
                <a:solidFill>
                  <a:sysClr val="windowText" lastClr="000000"/>
                </a:solidFill>
                <a:latin typeface="Constantia" panose="02030602050306030303" pitchFamily="18" charset="0"/>
                <a:cs typeface="FrankRuehl" panose="020E0503060101010101" pitchFamily="34" charset="-79"/>
              </a:rPr>
              <a:t>Center</a:t>
            </a:r>
            <a:endParaRPr lang="en-US" sz="3600" i="1" dirty="0">
              <a:solidFill>
                <a:sysClr val="windowText" lastClr="000000"/>
              </a:solidFill>
              <a:latin typeface="Constantia" panose="02030602050306030303" pitchFamily="18" charset="0"/>
              <a:cs typeface="FrankRuehl" panose="020E0503060101010101" pitchFamily="34" charset="-79"/>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title"/>
          </p:nvPr>
        </p:nvSpPr>
        <p:spPr/>
        <p:txBody>
          <a:bodyPr>
            <a:normAutofit/>
          </a:bodyPr>
          <a:lstStyle/>
          <a:p>
            <a:r>
              <a:rPr lang="en-US" dirty="0" smtClean="0"/>
              <a:t>Program Evaluation				</a:t>
            </a:r>
            <a:endParaRPr lang="en-US" dirty="0"/>
          </a:p>
        </p:txBody>
      </p:sp>
      <p:sp>
        <p:nvSpPr>
          <p:cNvPr id="3" name="Rectangle 3"/>
          <p:cNvSpPr>
            <a:spLocks noGrp="1"/>
          </p:cNvSpPr>
          <p:nvPr>
            <p:ph type="body" idx="1"/>
          </p:nvPr>
        </p:nvSpPr>
        <p:spPr/>
        <p:txBody>
          <a:bodyPr/>
          <a:lstStyle/>
          <a:p>
            <a:pPr lvl="1"/>
            <a:endParaRPr lang="en-US" dirty="0" smtClean="0"/>
          </a:p>
          <a:p>
            <a:pPr lvl="1">
              <a:buClrTx/>
              <a:buSzPct val="100000"/>
              <a:buFont typeface="Arial" panose="020B0604020202020204" pitchFamily="34" charset="0"/>
              <a:buChar char="•"/>
            </a:pPr>
            <a:r>
              <a:rPr lang="en-US" sz="2800" dirty="0" smtClean="0"/>
              <a:t>Unit </a:t>
            </a:r>
            <a:r>
              <a:rPr lang="en-US" sz="2800" dirty="0"/>
              <a:t>L</a:t>
            </a:r>
            <a:r>
              <a:rPr lang="en-US" sz="2800" dirty="0" smtClean="0"/>
              <a:t>ogs</a:t>
            </a:r>
          </a:p>
          <a:p>
            <a:pPr lvl="1">
              <a:buClrTx/>
              <a:buSzPct val="100000"/>
              <a:buFont typeface="Arial" panose="020B0604020202020204" pitchFamily="34" charset="0"/>
              <a:buChar char="•"/>
            </a:pPr>
            <a:r>
              <a:rPr lang="en-US" sz="2800" dirty="0" smtClean="0"/>
              <a:t>Observations</a:t>
            </a:r>
          </a:p>
          <a:p>
            <a:pPr lvl="1">
              <a:buClrTx/>
              <a:buSzPct val="100000"/>
              <a:buFont typeface="Arial" panose="020B0604020202020204" pitchFamily="34" charset="0"/>
              <a:buChar char="•"/>
            </a:pPr>
            <a:r>
              <a:rPr lang="en-US" sz="2800" dirty="0" smtClean="0"/>
              <a:t>PASS Assessments </a:t>
            </a:r>
          </a:p>
          <a:p>
            <a:pPr lvl="1">
              <a:buClrTx/>
              <a:buSzPct val="100000"/>
              <a:buFont typeface="Arial" panose="020B0604020202020204" pitchFamily="34" charset="0"/>
              <a:buChar char="•"/>
            </a:pPr>
            <a:r>
              <a:rPr lang="en-US" sz="2800" dirty="0" smtClean="0"/>
              <a:t>Surveys</a:t>
            </a:r>
            <a:endParaRPr lang="en-US" sz="2800" dirty="0"/>
          </a:p>
          <a:p>
            <a:pPr lvl="1">
              <a:buClrTx/>
              <a:buSzPct val="100000"/>
              <a:buFont typeface="Arial" panose="020B0604020202020204" pitchFamily="34" charset="0"/>
              <a:buChar char="•"/>
            </a:pPr>
            <a:r>
              <a:rPr lang="en-US" sz="2800" dirty="0" smtClean="0"/>
              <a:t>Interviews </a:t>
            </a:r>
            <a:endParaRPr lang="en-US" sz="2800" dirty="0"/>
          </a:p>
          <a:p>
            <a:pPr lvl="1">
              <a:buClrTx/>
              <a:buSzPct val="100000"/>
              <a:buFont typeface="Arial" panose="020B0604020202020204" pitchFamily="34" charset="0"/>
              <a:buChar char="•"/>
            </a:pPr>
            <a:r>
              <a:rPr lang="en-US" sz="2800" dirty="0" smtClean="0"/>
              <a:t>Focus Groups</a:t>
            </a:r>
          </a:p>
        </p:txBody>
      </p:sp>
      <p:pic>
        <p:nvPicPr>
          <p:cNvPr id="8" name="Picture 1" descr="S:\COMMON3-ndrive\6_EXECUTIVE OFFICE FOLDERS\BHackley\NewSSECLogoForBernadette-02-19-2013\NewB-FlushL-Block-Sun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3-04-12 at 1.13.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676400"/>
            <a:ext cx="2514599" cy="2296990"/>
          </a:xfrm>
          <a:prstGeom prst="rect">
            <a:avLst/>
          </a:prstGeom>
          <a:ln>
            <a:noFill/>
          </a:ln>
          <a:effectLst>
            <a:outerShdw blurRad="292100" dist="139700" dir="2700000" algn="tl" rotWithShape="0">
              <a:srgbClr val="333333">
                <a:alpha val="65000"/>
              </a:srgbClr>
            </a:outerShdw>
          </a:effectLst>
        </p:spPr>
      </p:pic>
      <p:pic>
        <p:nvPicPr>
          <p:cNvPr id="7" name="Picture 6"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4191000"/>
            <a:ext cx="3091721"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7862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Generation Science Standards</a:t>
            </a:r>
            <a:endParaRPr lang="en-US" dirty="0"/>
          </a:p>
        </p:txBody>
      </p:sp>
      <p:sp>
        <p:nvSpPr>
          <p:cNvPr id="5" name="Right Arrow 26"/>
          <p:cNvSpPr>
            <a:spLocks noChangeArrowheads="1"/>
          </p:cNvSpPr>
          <p:nvPr/>
        </p:nvSpPr>
        <p:spPr bwMode="auto">
          <a:xfrm>
            <a:off x="5589986" y="3719882"/>
            <a:ext cx="482203" cy="310307"/>
          </a:xfrm>
          <a:prstGeom prst="rightArrow">
            <a:avLst>
              <a:gd name="adj1" fmla="val 50000"/>
              <a:gd name="adj2" fmla="val 50000"/>
            </a:avLst>
          </a:prstGeom>
          <a:solidFill>
            <a:schemeClr val="accent2"/>
          </a:solidFill>
          <a:ln w="9525">
            <a:solidFill>
              <a:schemeClr val="tx1"/>
            </a:solidFill>
            <a:round/>
            <a:headEnd/>
            <a:tailEnd/>
          </a:ln>
        </p:spPr>
        <p:txBody>
          <a:bodyPr lIns="64144" tIns="32074" rIns="64144" bIns="32074"/>
          <a:lstStyle/>
          <a:p>
            <a:pPr algn="ctr" defTabSz="408861" eaLnBrk="0" hangingPunct="0"/>
            <a:endParaRPr lang="en-US" sz="1700" dirty="0">
              <a:solidFill>
                <a:srgbClr val="000000"/>
              </a:solidFill>
              <a:latin typeface="Times" pitchFamily="18" charset="0"/>
              <a:sym typeface="Helvetica Light"/>
            </a:endParaRPr>
          </a:p>
        </p:txBody>
      </p:sp>
      <p:sp>
        <p:nvSpPr>
          <p:cNvPr id="6" name="TextBox 5"/>
          <p:cNvSpPr txBox="1">
            <a:spLocks noChangeArrowheads="1"/>
          </p:cNvSpPr>
          <p:nvPr/>
        </p:nvSpPr>
        <p:spPr bwMode="auto">
          <a:xfrm>
            <a:off x="7041445" y="4606160"/>
            <a:ext cx="1676902" cy="280218"/>
          </a:xfrm>
          <a:prstGeom prst="rect">
            <a:avLst/>
          </a:prstGeom>
          <a:noFill/>
          <a:ln w="9525">
            <a:noFill/>
            <a:miter lim="800000"/>
            <a:headEnd/>
            <a:tailEnd/>
          </a:ln>
        </p:spPr>
        <p:txBody>
          <a:bodyPr wrap="none" lIns="64144" tIns="32074" rIns="64144" bIns="32074">
            <a:spAutoFit/>
          </a:bodyPr>
          <a:lstStyle/>
          <a:p>
            <a:pPr algn="ctr" defTabSz="408861" hangingPunct="0"/>
            <a:r>
              <a:rPr lang="en-US" sz="1400" dirty="0">
                <a:solidFill>
                  <a:srgbClr val="000000"/>
                </a:solidFill>
                <a:latin typeface="Helvetica" charset="0"/>
                <a:sym typeface="Helvetica Light"/>
              </a:rPr>
              <a:t>7/</a:t>
            </a:r>
            <a:r>
              <a:rPr lang="en-US" sz="1400" dirty="0" smtClean="0">
                <a:solidFill>
                  <a:srgbClr val="000000"/>
                </a:solidFill>
                <a:latin typeface="Helvetica" charset="0"/>
                <a:sym typeface="Helvetica Light"/>
              </a:rPr>
              <a:t>2010 – April 2013</a:t>
            </a:r>
            <a:endParaRPr lang="en-US" sz="1400" dirty="0">
              <a:solidFill>
                <a:srgbClr val="000000"/>
              </a:solidFill>
              <a:latin typeface="Helvetica" charset="0"/>
              <a:sym typeface="Helvetica Light"/>
            </a:endParaRPr>
          </a:p>
        </p:txBody>
      </p:sp>
      <p:grpSp>
        <p:nvGrpSpPr>
          <p:cNvPr id="7" name="Group 22"/>
          <p:cNvGrpSpPr>
            <a:grpSpLocks/>
          </p:cNvGrpSpPr>
          <p:nvPr/>
        </p:nvGrpSpPr>
        <p:grpSpPr bwMode="auto">
          <a:xfrm>
            <a:off x="3700240" y="2905048"/>
            <a:ext cx="1714500" cy="2669661"/>
            <a:chOff x="304800" y="3962400"/>
            <a:chExt cx="1723534" cy="2583889"/>
          </a:xfrm>
        </p:grpSpPr>
        <p:pic>
          <p:nvPicPr>
            <p:cNvPr id="8" name="Picture 23"/>
            <p:cNvPicPr>
              <a:picLocks noChangeAspect="1"/>
            </p:cNvPicPr>
            <p:nvPr/>
          </p:nvPicPr>
          <p:blipFill>
            <a:blip r:embed="rId2" cstate="print"/>
            <a:srcRect/>
            <a:stretch>
              <a:fillRect/>
            </a:stretch>
          </p:blipFill>
          <p:spPr bwMode="auto">
            <a:xfrm>
              <a:off x="304800" y="3962400"/>
              <a:ext cx="1723534" cy="2083274"/>
            </a:xfrm>
            <a:prstGeom prst="rect">
              <a:avLst/>
            </a:prstGeom>
            <a:noFill/>
            <a:ln w="9525">
              <a:noFill/>
              <a:miter lim="800000"/>
              <a:headEnd/>
              <a:tailEnd/>
            </a:ln>
          </p:spPr>
        </p:pic>
        <p:sp>
          <p:nvSpPr>
            <p:cNvPr id="9" name="TextBox 24"/>
            <p:cNvSpPr txBox="1">
              <a:spLocks noChangeArrowheads="1"/>
            </p:cNvSpPr>
            <p:nvPr/>
          </p:nvSpPr>
          <p:spPr bwMode="auto">
            <a:xfrm>
              <a:off x="525132" y="6248400"/>
              <a:ext cx="1436766" cy="297889"/>
            </a:xfrm>
            <a:prstGeom prst="rect">
              <a:avLst/>
            </a:prstGeom>
            <a:noFill/>
            <a:ln w="9525">
              <a:noFill/>
              <a:miter lim="800000"/>
              <a:headEnd/>
              <a:tailEnd/>
            </a:ln>
          </p:spPr>
          <p:txBody>
            <a:bodyPr wrap="none">
              <a:spAutoFit/>
            </a:bodyPr>
            <a:lstStyle/>
            <a:p>
              <a:pPr algn="ctr" defTabSz="408861" hangingPunct="0"/>
              <a:r>
                <a:rPr lang="en-US" sz="1400" dirty="0">
                  <a:solidFill>
                    <a:srgbClr val="000000"/>
                  </a:solidFill>
                  <a:latin typeface="Helvetica" charset="0"/>
                  <a:sym typeface="Helvetica Light"/>
                </a:rPr>
                <a:t>1/2010 - 7/2011</a:t>
              </a:r>
            </a:p>
          </p:txBody>
        </p:sp>
      </p:grpSp>
      <p:grpSp>
        <p:nvGrpSpPr>
          <p:cNvPr id="10" name="Group 26"/>
          <p:cNvGrpSpPr>
            <a:grpSpLocks/>
          </p:cNvGrpSpPr>
          <p:nvPr/>
        </p:nvGrpSpPr>
        <p:grpSpPr bwMode="auto">
          <a:xfrm>
            <a:off x="482207" y="1833486"/>
            <a:ext cx="2160984" cy="1912839"/>
            <a:chOff x="38100" y="1295400"/>
            <a:chExt cx="2648141" cy="2361102"/>
          </a:xfrm>
        </p:grpSpPr>
        <p:grpSp>
          <p:nvGrpSpPr>
            <p:cNvPr id="11" name="Group 29"/>
            <p:cNvGrpSpPr>
              <a:grpSpLocks/>
            </p:cNvGrpSpPr>
            <p:nvPr/>
          </p:nvGrpSpPr>
          <p:grpSpPr bwMode="auto">
            <a:xfrm>
              <a:off x="38100" y="1295400"/>
              <a:ext cx="2648141" cy="1954524"/>
              <a:chOff x="38100" y="1295400"/>
              <a:chExt cx="2648141" cy="1954524"/>
            </a:xfrm>
          </p:grpSpPr>
          <p:pic>
            <p:nvPicPr>
              <p:cNvPr id="13" name="Picture 29"/>
              <p:cNvPicPr>
                <a:picLocks noChangeAspect="1"/>
              </p:cNvPicPr>
              <p:nvPr/>
            </p:nvPicPr>
            <p:blipFill>
              <a:blip r:embed="rId3" cstate="print"/>
              <a:srcRect/>
              <a:stretch>
                <a:fillRect/>
              </a:stretch>
            </p:blipFill>
            <p:spPr bwMode="auto">
              <a:xfrm>
                <a:off x="38100" y="1295400"/>
                <a:ext cx="1752600" cy="1752600"/>
              </a:xfrm>
              <a:prstGeom prst="rect">
                <a:avLst/>
              </a:prstGeom>
              <a:noFill/>
              <a:ln w="9525">
                <a:noFill/>
                <a:miter lim="800000"/>
                <a:headEnd/>
                <a:tailEnd/>
              </a:ln>
            </p:spPr>
          </p:pic>
          <p:pic>
            <p:nvPicPr>
              <p:cNvPr id="14" name="Picture 30">
                <a:hlinkClick r:id="" action="ppaction://noaction"/>
              </p:cNvPr>
              <p:cNvPicPr>
                <a:picLocks noChangeAspect="1"/>
              </p:cNvPicPr>
              <p:nvPr/>
            </p:nvPicPr>
            <p:blipFill>
              <a:blip r:embed="rId4" cstate="print"/>
              <a:srcRect/>
              <a:stretch>
                <a:fillRect/>
              </a:stretch>
            </p:blipFill>
            <p:spPr bwMode="auto">
              <a:xfrm>
                <a:off x="1066799" y="1576084"/>
                <a:ext cx="1619442" cy="1673840"/>
              </a:xfrm>
              <a:prstGeom prst="rect">
                <a:avLst/>
              </a:prstGeom>
              <a:noFill/>
              <a:ln w="9525">
                <a:noFill/>
                <a:miter lim="800000"/>
                <a:headEnd/>
                <a:tailEnd/>
              </a:ln>
            </p:spPr>
          </p:pic>
        </p:grpSp>
        <p:sp>
          <p:nvSpPr>
            <p:cNvPr id="12" name="TextBox 28"/>
            <p:cNvSpPr txBox="1">
              <a:spLocks noChangeArrowheads="1"/>
            </p:cNvSpPr>
            <p:nvPr/>
          </p:nvSpPr>
          <p:spPr bwMode="auto">
            <a:xfrm>
              <a:off x="1018305" y="3276599"/>
              <a:ext cx="825736" cy="379903"/>
            </a:xfrm>
            <a:prstGeom prst="rect">
              <a:avLst/>
            </a:prstGeom>
            <a:noFill/>
            <a:ln w="9525">
              <a:noFill/>
              <a:miter lim="800000"/>
              <a:headEnd/>
              <a:tailEnd/>
            </a:ln>
          </p:spPr>
          <p:txBody>
            <a:bodyPr wrap="none">
              <a:spAutoFit/>
            </a:bodyPr>
            <a:lstStyle/>
            <a:p>
              <a:pPr algn="ctr" defTabSz="408861" hangingPunct="0"/>
              <a:r>
                <a:rPr lang="en-US" sz="1400" dirty="0">
                  <a:solidFill>
                    <a:srgbClr val="000000"/>
                  </a:solidFill>
                  <a:latin typeface="Helvetica" charset="0"/>
                  <a:sym typeface="Helvetica Light"/>
                </a:rPr>
                <a:t>1990s</a:t>
              </a:r>
            </a:p>
          </p:txBody>
        </p:sp>
      </p:grpSp>
      <p:sp>
        <p:nvSpPr>
          <p:cNvPr id="15" name="Right Arrow 26"/>
          <p:cNvSpPr>
            <a:spLocks noChangeArrowheads="1"/>
          </p:cNvSpPr>
          <p:nvPr/>
        </p:nvSpPr>
        <p:spPr bwMode="auto">
          <a:xfrm rot="10800000" flipH="1">
            <a:off x="3042794" y="4317067"/>
            <a:ext cx="457647" cy="359420"/>
          </a:xfrm>
          <a:prstGeom prst="rightArrow">
            <a:avLst>
              <a:gd name="adj1" fmla="val 50000"/>
              <a:gd name="adj2" fmla="val 50047"/>
            </a:avLst>
          </a:prstGeom>
          <a:solidFill>
            <a:schemeClr val="accent2"/>
          </a:solidFill>
          <a:ln w="9525">
            <a:solidFill>
              <a:schemeClr val="tx1"/>
            </a:solidFill>
            <a:round/>
            <a:headEnd/>
            <a:tailEnd/>
          </a:ln>
        </p:spPr>
        <p:txBody>
          <a:bodyPr lIns="64144" tIns="32074" rIns="64144" bIns="32074"/>
          <a:lstStyle/>
          <a:p>
            <a:pPr algn="ctr" defTabSz="408861" eaLnBrk="0" hangingPunct="0"/>
            <a:endParaRPr lang="en-US" sz="1700" dirty="0">
              <a:solidFill>
                <a:srgbClr val="000000"/>
              </a:solidFill>
              <a:latin typeface="Times" pitchFamily="18" charset="0"/>
              <a:sym typeface="Helvetica Light"/>
            </a:endParaRPr>
          </a:p>
        </p:txBody>
      </p:sp>
      <p:grpSp>
        <p:nvGrpSpPr>
          <p:cNvPr id="16" name="Group 32"/>
          <p:cNvGrpSpPr>
            <a:grpSpLocks/>
          </p:cNvGrpSpPr>
          <p:nvPr/>
        </p:nvGrpSpPr>
        <p:grpSpPr bwMode="auto">
          <a:xfrm>
            <a:off x="774972" y="4156018"/>
            <a:ext cx="2120801" cy="1768078"/>
            <a:chOff x="152400" y="966403"/>
            <a:chExt cx="2438400" cy="2159723"/>
          </a:xfrm>
        </p:grpSpPr>
        <p:pic>
          <p:nvPicPr>
            <p:cNvPr id="17" name="Picture 8"/>
            <p:cNvPicPr>
              <a:picLocks noChangeAspect="1" noChangeArrowheads="1"/>
            </p:cNvPicPr>
            <p:nvPr/>
          </p:nvPicPr>
          <p:blipFill>
            <a:blip r:embed="rId5" cstate="print"/>
            <a:srcRect/>
            <a:stretch>
              <a:fillRect/>
            </a:stretch>
          </p:blipFill>
          <p:spPr bwMode="auto">
            <a:xfrm>
              <a:off x="152400" y="1524000"/>
              <a:ext cx="961021" cy="1374310"/>
            </a:xfrm>
            <a:prstGeom prst="rect">
              <a:avLst/>
            </a:prstGeom>
            <a:noFill/>
            <a:ln w="3175">
              <a:solidFill>
                <a:schemeClr val="tx2"/>
              </a:solidFill>
              <a:miter lim="800000"/>
              <a:headEnd/>
              <a:tailEnd/>
            </a:ln>
          </p:spPr>
        </p:pic>
        <p:pic>
          <p:nvPicPr>
            <p:cNvPr id="18" name="Picture 3" descr="LSIE Report Cover.pdf"/>
            <p:cNvPicPr>
              <a:picLocks noChangeAspect="1"/>
            </p:cNvPicPr>
            <p:nvPr/>
          </p:nvPicPr>
          <p:blipFill>
            <a:blip r:embed="rId6" cstate="print"/>
            <a:srcRect/>
            <a:stretch>
              <a:fillRect/>
            </a:stretch>
          </p:blipFill>
          <p:spPr bwMode="auto">
            <a:xfrm>
              <a:off x="1600200" y="1023140"/>
              <a:ext cx="990600" cy="1415260"/>
            </a:xfrm>
            <a:prstGeom prst="rect">
              <a:avLst/>
            </a:prstGeom>
            <a:noFill/>
            <a:ln w="3175">
              <a:solidFill>
                <a:schemeClr val="tx2"/>
              </a:solidFill>
              <a:miter lim="800000"/>
              <a:headEnd/>
              <a:tailEnd/>
            </a:ln>
          </p:spPr>
        </p:pic>
        <p:sp>
          <p:nvSpPr>
            <p:cNvPr id="19" name="TextBox 35"/>
            <p:cNvSpPr txBox="1">
              <a:spLocks noChangeArrowheads="1"/>
            </p:cNvSpPr>
            <p:nvPr/>
          </p:nvSpPr>
          <p:spPr bwMode="auto">
            <a:xfrm>
              <a:off x="177280" y="966403"/>
              <a:ext cx="1303412" cy="375952"/>
            </a:xfrm>
            <a:prstGeom prst="rect">
              <a:avLst/>
            </a:prstGeom>
            <a:noFill/>
            <a:ln w="9525">
              <a:noFill/>
              <a:miter lim="800000"/>
              <a:headEnd/>
              <a:tailEnd/>
            </a:ln>
          </p:spPr>
          <p:txBody>
            <a:bodyPr wrap="none">
              <a:spAutoFit/>
            </a:bodyPr>
            <a:lstStyle/>
            <a:p>
              <a:pPr algn="ctr" defTabSz="408861" hangingPunct="0"/>
              <a:r>
                <a:rPr lang="en-US" sz="1400" dirty="0">
                  <a:solidFill>
                    <a:srgbClr val="000000"/>
                  </a:solidFill>
                  <a:latin typeface="Helvetica" charset="0"/>
                  <a:sym typeface="Helvetica Light"/>
                </a:rPr>
                <a:t>1990s-2009</a:t>
              </a:r>
            </a:p>
          </p:txBody>
        </p:sp>
        <p:pic>
          <p:nvPicPr>
            <p:cNvPr id="20" name="Picture 36"/>
            <p:cNvPicPr>
              <a:picLocks noChangeAspect="1"/>
            </p:cNvPicPr>
            <p:nvPr/>
          </p:nvPicPr>
          <p:blipFill>
            <a:blip r:embed="rId7" cstate="print"/>
            <a:srcRect l="17143" r="16905"/>
            <a:stretch>
              <a:fillRect/>
            </a:stretch>
          </p:blipFill>
          <p:spPr bwMode="auto">
            <a:xfrm>
              <a:off x="990600" y="1676400"/>
              <a:ext cx="956129" cy="1449726"/>
            </a:xfrm>
            <a:prstGeom prst="rect">
              <a:avLst/>
            </a:prstGeom>
            <a:noFill/>
            <a:ln w="9525">
              <a:solidFill>
                <a:schemeClr val="tx1"/>
              </a:solidFill>
              <a:miter lim="800000"/>
              <a:headEnd/>
              <a:tailEnd/>
            </a:ln>
          </p:spPr>
        </p:pic>
      </p:grpSp>
      <p:sp>
        <p:nvSpPr>
          <p:cNvPr id="21" name="Right Arrow 26">
            <a:hlinkClick r:id="" action="ppaction://noaction"/>
          </p:cNvPr>
          <p:cNvSpPr>
            <a:spLocks noChangeArrowheads="1"/>
          </p:cNvSpPr>
          <p:nvPr/>
        </p:nvSpPr>
        <p:spPr bwMode="auto">
          <a:xfrm>
            <a:off x="3005959" y="2867110"/>
            <a:ext cx="494481" cy="343793"/>
          </a:xfrm>
          <a:prstGeom prst="rightArrow">
            <a:avLst>
              <a:gd name="adj1" fmla="val 50000"/>
              <a:gd name="adj2" fmla="val 49855"/>
            </a:avLst>
          </a:prstGeom>
          <a:solidFill>
            <a:schemeClr val="accent2"/>
          </a:solidFill>
          <a:ln w="9525">
            <a:solidFill>
              <a:schemeClr val="tx1"/>
            </a:solidFill>
            <a:round/>
            <a:headEnd/>
            <a:tailEnd/>
          </a:ln>
        </p:spPr>
        <p:txBody>
          <a:bodyPr lIns="64144" tIns="32074" rIns="64144" bIns="32074"/>
          <a:lstStyle/>
          <a:p>
            <a:pPr algn="ctr" defTabSz="408861" eaLnBrk="0" hangingPunct="0"/>
            <a:endParaRPr lang="en-US" sz="1700" dirty="0">
              <a:solidFill>
                <a:srgbClr val="000000"/>
              </a:solidFill>
              <a:latin typeface="Times" pitchFamily="18" charset="0"/>
              <a:sym typeface="Helvetica Light"/>
            </a:endParaRPr>
          </a:p>
        </p:txBody>
      </p:sp>
      <p:sp>
        <p:nvSpPr>
          <p:cNvPr id="22" name="TextBox 21"/>
          <p:cNvSpPr txBox="1">
            <a:spLocks noChangeArrowheads="1"/>
          </p:cNvSpPr>
          <p:nvPr/>
        </p:nvSpPr>
        <p:spPr bwMode="auto">
          <a:xfrm>
            <a:off x="7197330" y="2154957"/>
            <a:ext cx="964407" cy="280218"/>
          </a:xfrm>
          <a:prstGeom prst="rect">
            <a:avLst/>
          </a:prstGeom>
          <a:noFill/>
          <a:ln w="9525">
            <a:solidFill>
              <a:schemeClr val="tx2"/>
            </a:solidFill>
            <a:miter lim="800000"/>
            <a:headEnd/>
            <a:tailEnd/>
          </a:ln>
        </p:spPr>
        <p:txBody>
          <a:bodyPr lIns="64144" tIns="32074" rIns="64144" bIns="32074">
            <a:spAutoFit/>
          </a:bodyPr>
          <a:lstStyle/>
          <a:p>
            <a:pPr algn="ctr" defTabSz="408861" hangingPunct="0"/>
            <a:r>
              <a:rPr lang="en-US" sz="1400" dirty="0">
                <a:solidFill>
                  <a:srgbClr val="000000"/>
                </a:solidFill>
                <a:latin typeface="Helvetica" charset="0"/>
                <a:sym typeface="Helvetica Light"/>
              </a:rPr>
              <a:t>Phase II</a:t>
            </a:r>
          </a:p>
        </p:txBody>
      </p:sp>
      <p:sp>
        <p:nvSpPr>
          <p:cNvPr id="23" name="TextBox 22"/>
          <p:cNvSpPr txBox="1">
            <a:spLocks noChangeArrowheads="1"/>
          </p:cNvSpPr>
          <p:nvPr/>
        </p:nvSpPr>
        <p:spPr bwMode="auto">
          <a:xfrm>
            <a:off x="4089796" y="2154957"/>
            <a:ext cx="964407" cy="280218"/>
          </a:xfrm>
          <a:prstGeom prst="rect">
            <a:avLst/>
          </a:prstGeom>
          <a:noFill/>
          <a:ln w="9525">
            <a:solidFill>
              <a:schemeClr val="tx2"/>
            </a:solidFill>
            <a:miter lim="800000"/>
            <a:headEnd/>
            <a:tailEnd/>
          </a:ln>
        </p:spPr>
        <p:txBody>
          <a:bodyPr lIns="64144" tIns="32074" rIns="64144" bIns="32074">
            <a:spAutoFit/>
          </a:bodyPr>
          <a:lstStyle/>
          <a:p>
            <a:pPr algn="ctr" defTabSz="408861" hangingPunct="0"/>
            <a:r>
              <a:rPr lang="en-US" sz="1400" dirty="0">
                <a:solidFill>
                  <a:srgbClr val="000000"/>
                </a:solidFill>
                <a:latin typeface="Helvetica" charset="0"/>
                <a:sym typeface="Helvetica Light"/>
              </a:rPr>
              <a:t>Phase I</a:t>
            </a:r>
          </a:p>
        </p:txBody>
      </p:sp>
      <p:pic>
        <p:nvPicPr>
          <p:cNvPr id="24" name="Picture 10"/>
          <p:cNvPicPr>
            <a:picLocks noChangeAspect="1"/>
          </p:cNvPicPr>
          <p:nvPr/>
        </p:nvPicPr>
        <p:blipFill>
          <a:blip r:embed="rId8" cstate="print"/>
          <a:srcRect/>
          <a:stretch>
            <a:fillRect/>
          </a:stretch>
        </p:blipFill>
        <p:spPr bwMode="auto">
          <a:xfrm>
            <a:off x="6393656" y="3333675"/>
            <a:ext cx="2571750" cy="1179835"/>
          </a:xfrm>
          <a:prstGeom prst="rect">
            <a:avLst/>
          </a:prstGeom>
          <a:noFill/>
          <a:ln w="9525">
            <a:noFill/>
            <a:miter lim="800000"/>
            <a:headEnd/>
            <a:tailEnd/>
          </a:ln>
        </p:spPr>
      </p:pic>
      <p:pic>
        <p:nvPicPr>
          <p:cNvPr id="25" name="Picture 1" descr="S:\COMMON3-ndrive\6_EXECUTIVE OFFICE FOLDERS\BHackley\NewSSECLogoForBernadette-02-19-2013\NewB-FlushL-Block-Sun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64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t>
            </a:r>
            <a:r>
              <a:rPr lang="en-US" dirty="0" smtClean="0"/>
              <a:t>National Research Council Framework </a:t>
            </a:r>
            <a:r>
              <a:rPr lang="en-US" dirty="0"/>
              <a:t>and </a:t>
            </a:r>
            <a:r>
              <a:rPr lang="en-US" dirty="0" smtClean="0"/>
              <a:t>NGSS</a:t>
            </a:r>
            <a:endParaRPr lang="en-US" dirty="0"/>
          </a:p>
        </p:txBody>
      </p:sp>
      <p:pic>
        <p:nvPicPr>
          <p:cNvPr id="7" name="Picture 6"/>
          <p:cNvPicPr>
            <a:picLocks noChangeAspect="1"/>
          </p:cNvPicPr>
          <p:nvPr/>
        </p:nvPicPr>
        <p:blipFill>
          <a:blip r:embed="rId2"/>
          <a:stretch>
            <a:fillRect/>
          </a:stretch>
        </p:blipFill>
        <p:spPr>
          <a:xfrm>
            <a:off x="916384" y="1905000"/>
            <a:ext cx="2002980" cy="2427854"/>
          </a:xfrm>
          <a:prstGeom prst="rect">
            <a:avLst/>
          </a:prstGeom>
        </p:spPr>
      </p:pic>
      <p:pic>
        <p:nvPicPr>
          <p:cNvPr id="8" name="Picture 2" descr="imag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724400"/>
            <a:ext cx="2715595" cy="130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 name="Picture 1" descr="S:\COMMON3-ndrive\6_EXECUTIVE OFFICE FOLDERS\BHackley\NewSSECLogoForBernadette-02-19-2013\NewB-FlushL-Block-Sun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 Diagonal Corner Rectangle 9"/>
          <p:cNvSpPr/>
          <p:nvPr/>
        </p:nvSpPr>
        <p:spPr>
          <a:xfrm>
            <a:off x="3657600" y="1753737"/>
            <a:ext cx="4817533" cy="4280116"/>
          </a:xfrm>
          <a:prstGeom prst="round2DiagRect">
            <a:avLst/>
          </a:prstGeom>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ClrTx/>
              <a:buSzPct val="100000"/>
              <a:buFont typeface="+mj-lt"/>
              <a:buAutoNum type="arabicPeriod"/>
            </a:pPr>
            <a:r>
              <a:rPr lang="en-US" sz="2800" dirty="0">
                <a:cs typeface="Arial"/>
              </a:rPr>
              <a:t>Organized around core explanatory ideas</a:t>
            </a:r>
          </a:p>
          <a:p>
            <a:pPr marL="457200" indent="-457200">
              <a:buClrTx/>
              <a:buSzPct val="100000"/>
              <a:buFont typeface="+mj-lt"/>
              <a:buAutoNum type="arabicPeriod"/>
            </a:pPr>
            <a:r>
              <a:rPr lang="en-US" sz="2800" dirty="0">
                <a:cs typeface="Arial"/>
              </a:rPr>
              <a:t>Coherence: building and applying ideas across time</a:t>
            </a:r>
          </a:p>
          <a:p>
            <a:pPr marL="457200" indent="-457200">
              <a:buClrTx/>
              <a:buSzPct val="100000"/>
              <a:buFont typeface="+mj-lt"/>
              <a:buAutoNum type="arabicPeriod"/>
            </a:pPr>
            <a:r>
              <a:rPr lang="en-US" sz="2800" dirty="0">
                <a:cs typeface="Arial"/>
              </a:rPr>
              <a:t>Central role of scientific practices</a:t>
            </a:r>
          </a:p>
          <a:p>
            <a:pPr marL="457200" indent="-457200">
              <a:buClrTx/>
              <a:buSzPct val="100000"/>
              <a:buFont typeface="+mj-lt"/>
              <a:buAutoNum type="arabicPeriod"/>
            </a:pPr>
            <a:r>
              <a:rPr lang="en-US" sz="2800" dirty="0"/>
              <a:t>Use of crosscutting </a:t>
            </a:r>
            <a:r>
              <a:rPr lang="en-US" sz="2800" dirty="0" smtClean="0"/>
              <a:t>concepts</a:t>
            </a:r>
            <a:endParaRPr lang="en-US" sz="2800" dirty="0">
              <a:cs typeface="Arial"/>
            </a:endParaRPr>
          </a:p>
        </p:txBody>
      </p:sp>
    </p:spTree>
    <p:extLst>
      <p:ext uri="{BB962C8B-B14F-4D97-AF65-F5344CB8AC3E}">
        <p14:creationId xmlns:p14="http://schemas.microsoft.com/office/powerpoint/2010/main" val="3609538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990600"/>
          </a:xfrm>
        </p:spPr>
        <p:txBody>
          <a:bodyPr>
            <a:normAutofit/>
          </a:bodyPr>
          <a:lstStyle/>
          <a:p>
            <a:r>
              <a:rPr lang="en-US" dirty="0"/>
              <a:t>Disciplinary Core </a:t>
            </a:r>
            <a:r>
              <a:rPr lang="en-US" dirty="0" smtClean="0"/>
              <a:t>Ideas</a:t>
            </a:r>
            <a:endParaRPr lang="en-US" dirty="0"/>
          </a:p>
        </p:txBody>
      </p:sp>
      <p:sp>
        <p:nvSpPr>
          <p:cNvPr id="6" name="Rectangle 3"/>
          <p:cNvSpPr>
            <a:spLocks noGrp="1" noChangeArrowheads="1"/>
          </p:cNvSpPr>
          <p:nvPr>
            <p:ph type="body" idx="4294967295"/>
          </p:nvPr>
        </p:nvSpPr>
        <p:spPr>
          <a:xfrm>
            <a:off x="474133" y="1721367"/>
            <a:ext cx="8136467" cy="4527033"/>
          </a:xfrm>
          <a:prstGeom prst="rect">
            <a:avLst/>
          </a:prstGeom>
        </p:spPr>
        <p:txBody>
          <a:bodyPr>
            <a:noAutofit/>
          </a:bodyPr>
          <a:lstStyle/>
          <a:p>
            <a:pPr marL="0" indent="0">
              <a:lnSpc>
                <a:spcPct val="90000"/>
              </a:lnSpc>
              <a:spcBef>
                <a:spcPct val="50000"/>
              </a:spcBef>
              <a:spcAft>
                <a:spcPts val="120"/>
              </a:spcAft>
              <a:buClrTx/>
              <a:buSzPct val="100000"/>
              <a:buNone/>
            </a:pPr>
            <a:r>
              <a:rPr lang="en-US" sz="3000" dirty="0">
                <a:cs typeface="Arial"/>
              </a:rPr>
              <a:t>Disciplinary Core Ideas (DCIs) in four disciplinary areas: </a:t>
            </a:r>
            <a:endParaRPr lang="en-US" sz="3000" dirty="0" smtClean="0">
              <a:cs typeface="Arial"/>
            </a:endParaRPr>
          </a:p>
          <a:p>
            <a:pPr>
              <a:lnSpc>
                <a:spcPct val="90000"/>
              </a:lnSpc>
              <a:spcBef>
                <a:spcPct val="50000"/>
              </a:spcBef>
              <a:spcAft>
                <a:spcPts val="120"/>
              </a:spcAft>
              <a:buClrTx/>
              <a:buSzPct val="100000"/>
              <a:buFont typeface="Arial" panose="020B0604020202020204" pitchFamily="34" charset="0"/>
              <a:buChar char="•"/>
            </a:pPr>
            <a:r>
              <a:rPr lang="en-US" sz="3000" dirty="0" smtClean="0">
                <a:cs typeface="Arial"/>
              </a:rPr>
              <a:t>Physical sciences</a:t>
            </a:r>
          </a:p>
          <a:p>
            <a:pPr>
              <a:lnSpc>
                <a:spcPct val="90000"/>
              </a:lnSpc>
              <a:spcBef>
                <a:spcPct val="50000"/>
              </a:spcBef>
              <a:spcAft>
                <a:spcPts val="120"/>
              </a:spcAft>
              <a:buClrTx/>
              <a:buSzPct val="100000"/>
              <a:buFont typeface="Arial" panose="020B0604020202020204" pitchFamily="34" charset="0"/>
              <a:buChar char="•"/>
            </a:pPr>
            <a:r>
              <a:rPr lang="en-US" sz="3000" dirty="0" smtClean="0">
                <a:cs typeface="Arial"/>
              </a:rPr>
              <a:t>Life sciences</a:t>
            </a:r>
          </a:p>
          <a:p>
            <a:pPr>
              <a:lnSpc>
                <a:spcPct val="90000"/>
              </a:lnSpc>
              <a:spcBef>
                <a:spcPct val="50000"/>
              </a:spcBef>
              <a:spcAft>
                <a:spcPts val="120"/>
              </a:spcAft>
              <a:buClrTx/>
              <a:buSzPct val="100000"/>
              <a:buFont typeface="Arial" panose="020B0604020202020204" pitchFamily="34" charset="0"/>
              <a:buChar char="•"/>
            </a:pPr>
            <a:r>
              <a:rPr lang="en-US" sz="3000" dirty="0" smtClean="0">
                <a:cs typeface="Arial"/>
              </a:rPr>
              <a:t>Earth </a:t>
            </a:r>
            <a:r>
              <a:rPr lang="en-US" sz="3000" dirty="0">
                <a:cs typeface="Arial"/>
              </a:rPr>
              <a:t>and </a:t>
            </a:r>
            <a:r>
              <a:rPr lang="en-US" sz="3000" dirty="0" smtClean="0">
                <a:cs typeface="Arial"/>
              </a:rPr>
              <a:t>space sciences</a:t>
            </a:r>
          </a:p>
          <a:p>
            <a:pPr>
              <a:lnSpc>
                <a:spcPct val="90000"/>
              </a:lnSpc>
              <a:spcBef>
                <a:spcPct val="50000"/>
              </a:spcBef>
              <a:spcAft>
                <a:spcPts val="120"/>
              </a:spcAft>
              <a:buClrTx/>
              <a:buSzPct val="100000"/>
              <a:buFont typeface="Arial" panose="020B0604020202020204" pitchFamily="34" charset="0"/>
              <a:buChar char="•"/>
            </a:pPr>
            <a:r>
              <a:rPr lang="en-US" sz="3000" dirty="0" smtClean="0">
                <a:cs typeface="Arial"/>
              </a:rPr>
              <a:t>Engineering</a:t>
            </a:r>
            <a:r>
              <a:rPr lang="en-US" sz="3000" dirty="0">
                <a:cs typeface="Arial"/>
              </a:rPr>
              <a:t>, technology and applications </a:t>
            </a:r>
            <a:r>
              <a:rPr lang="en-US" sz="3000" dirty="0" smtClean="0">
                <a:cs typeface="Arial"/>
              </a:rPr>
              <a:t>of science</a:t>
            </a:r>
            <a:endParaRPr lang="en-US" sz="3000" dirty="0">
              <a:cs typeface="Arial"/>
            </a:endParaRPr>
          </a:p>
        </p:txBody>
      </p:sp>
      <p:pic>
        <p:nvPicPr>
          <p:cNvPr id="7"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4200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990600"/>
          </a:xfrm>
        </p:spPr>
        <p:txBody>
          <a:bodyPr>
            <a:normAutofit fontScale="90000"/>
          </a:bodyPr>
          <a:lstStyle/>
          <a:p>
            <a:r>
              <a:rPr lang="en-US" dirty="0"/>
              <a:t>Disciplinary Core Ideas: Physical </a:t>
            </a:r>
            <a:r>
              <a:rPr lang="en-US" dirty="0" smtClean="0"/>
              <a:t>Sciences</a:t>
            </a:r>
            <a:endParaRPr lang="en-US" dirty="0"/>
          </a:p>
        </p:txBody>
      </p:sp>
      <p:sp>
        <p:nvSpPr>
          <p:cNvPr id="6" name="Rectangle 3"/>
          <p:cNvSpPr>
            <a:spLocks noGrp="1" noChangeArrowheads="1"/>
          </p:cNvSpPr>
          <p:nvPr>
            <p:ph type="body" idx="4294967295"/>
          </p:nvPr>
        </p:nvSpPr>
        <p:spPr>
          <a:xfrm>
            <a:off x="474133" y="1721367"/>
            <a:ext cx="8136467" cy="4527033"/>
          </a:xfrm>
          <a:prstGeom prst="rect">
            <a:avLst/>
          </a:prstGeom>
        </p:spPr>
        <p:txBody>
          <a:bodyPr>
            <a:noAutofit/>
          </a:bodyPr>
          <a:lstStyle/>
          <a:p>
            <a:pPr>
              <a:lnSpc>
                <a:spcPct val="90000"/>
              </a:lnSpc>
              <a:spcBef>
                <a:spcPct val="50000"/>
              </a:spcBef>
              <a:spcAft>
                <a:spcPts val="120"/>
              </a:spcAft>
              <a:buClrTx/>
              <a:buSzPct val="100000"/>
              <a:buFont typeface="Arial" panose="020B0604020202020204" pitchFamily="34" charset="0"/>
              <a:buChar char="•"/>
            </a:pPr>
            <a:r>
              <a:rPr lang="en-US" sz="3000" dirty="0">
                <a:solidFill>
                  <a:schemeClr val="tx1"/>
                </a:solidFill>
                <a:cs typeface="Arial"/>
              </a:rPr>
              <a:t>PS1  Matter and its interactions</a:t>
            </a:r>
          </a:p>
          <a:p>
            <a:pPr>
              <a:lnSpc>
                <a:spcPct val="90000"/>
              </a:lnSpc>
              <a:spcBef>
                <a:spcPct val="50000"/>
              </a:spcBef>
              <a:spcAft>
                <a:spcPts val="120"/>
              </a:spcAft>
              <a:buClrTx/>
              <a:buSzPct val="100000"/>
              <a:buFont typeface="Arial" panose="020B0604020202020204" pitchFamily="34" charset="0"/>
              <a:buChar char="•"/>
            </a:pPr>
            <a:r>
              <a:rPr lang="en-US" sz="3000" dirty="0">
                <a:solidFill>
                  <a:schemeClr val="tx1"/>
                </a:solidFill>
                <a:cs typeface="Arial"/>
              </a:rPr>
              <a:t>PS2  Motion and stability: Forces and interactions</a:t>
            </a:r>
          </a:p>
          <a:p>
            <a:pPr>
              <a:lnSpc>
                <a:spcPct val="90000"/>
              </a:lnSpc>
              <a:spcBef>
                <a:spcPct val="50000"/>
              </a:spcBef>
              <a:spcAft>
                <a:spcPts val="120"/>
              </a:spcAft>
              <a:buClrTx/>
              <a:buSzPct val="100000"/>
              <a:buFont typeface="Arial" panose="020B0604020202020204" pitchFamily="34" charset="0"/>
              <a:buChar char="•"/>
            </a:pPr>
            <a:r>
              <a:rPr lang="en-US" sz="3000" dirty="0">
                <a:solidFill>
                  <a:schemeClr val="tx1"/>
                </a:solidFill>
                <a:cs typeface="Arial"/>
              </a:rPr>
              <a:t>PS3  Energy</a:t>
            </a:r>
          </a:p>
          <a:p>
            <a:pPr>
              <a:lnSpc>
                <a:spcPct val="90000"/>
              </a:lnSpc>
              <a:spcBef>
                <a:spcPct val="50000"/>
              </a:spcBef>
              <a:spcAft>
                <a:spcPts val="120"/>
              </a:spcAft>
              <a:buClrTx/>
              <a:buSzPct val="100000"/>
              <a:buFont typeface="Arial" panose="020B0604020202020204" pitchFamily="34" charset="0"/>
              <a:buChar char="•"/>
            </a:pPr>
            <a:r>
              <a:rPr lang="en-US" sz="3000" dirty="0">
                <a:solidFill>
                  <a:schemeClr val="tx1"/>
                </a:solidFill>
                <a:cs typeface="Arial"/>
              </a:rPr>
              <a:t>PS4  Waves and their applications in technologies for information </a:t>
            </a:r>
            <a:r>
              <a:rPr lang="en-US" sz="3000" dirty="0" smtClean="0">
                <a:solidFill>
                  <a:schemeClr val="tx1"/>
                </a:solidFill>
                <a:cs typeface="Arial"/>
              </a:rPr>
              <a:t>transfer</a:t>
            </a:r>
            <a:endParaRPr lang="en-US" sz="3000" dirty="0">
              <a:cs typeface="Arial"/>
            </a:endParaRPr>
          </a:p>
        </p:txBody>
      </p:sp>
      <p:pic>
        <p:nvPicPr>
          <p:cNvPr id="7"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093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990600"/>
          </a:xfrm>
        </p:spPr>
        <p:txBody>
          <a:bodyPr>
            <a:normAutofit/>
          </a:bodyPr>
          <a:lstStyle/>
          <a:p>
            <a:r>
              <a:rPr lang="en-US" dirty="0"/>
              <a:t>Disciplinary Core Ideas: Life Sciences</a:t>
            </a:r>
          </a:p>
        </p:txBody>
      </p:sp>
      <p:sp>
        <p:nvSpPr>
          <p:cNvPr id="6" name="Rectangle 3"/>
          <p:cNvSpPr>
            <a:spLocks noGrp="1" noChangeArrowheads="1"/>
          </p:cNvSpPr>
          <p:nvPr>
            <p:ph type="body" idx="4294967295"/>
          </p:nvPr>
        </p:nvSpPr>
        <p:spPr>
          <a:xfrm>
            <a:off x="474133" y="1721367"/>
            <a:ext cx="8136467" cy="4527033"/>
          </a:xfrm>
          <a:prstGeom prst="rect">
            <a:avLst/>
          </a:prstGeom>
        </p:spPr>
        <p:txBody>
          <a:bodyPr>
            <a:noAutofit/>
          </a:bodyPr>
          <a:lstStyle/>
          <a:p>
            <a:r>
              <a:rPr lang="en-US" sz="3200" dirty="0" smtClean="0"/>
              <a:t>LS1</a:t>
            </a:r>
            <a:r>
              <a:rPr lang="en-US" sz="3200" dirty="0"/>
              <a:t>: From molecules to organisms: Structures and processes</a:t>
            </a:r>
          </a:p>
          <a:p>
            <a:r>
              <a:rPr lang="en-US" sz="3200" dirty="0"/>
              <a:t>LS2: Ecosystems: Interactions, energy, and dynamics</a:t>
            </a:r>
          </a:p>
          <a:p>
            <a:r>
              <a:rPr lang="en-US" sz="3200" dirty="0"/>
              <a:t>LS3: Heredity: Inheritance and variation of traits</a:t>
            </a:r>
          </a:p>
          <a:p>
            <a:r>
              <a:rPr lang="en-US" sz="3200" dirty="0"/>
              <a:t>LS4: Biological evolution: Unity and diversity</a:t>
            </a:r>
          </a:p>
        </p:txBody>
      </p:sp>
      <p:pic>
        <p:nvPicPr>
          <p:cNvPr id="7"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915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990600"/>
          </a:xfrm>
        </p:spPr>
        <p:txBody>
          <a:bodyPr>
            <a:normAutofit fontScale="90000"/>
          </a:bodyPr>
          <a:lstStyle/>
          <a:p>
            <a:r>
              <a:rPr lang="en-US" dirty="0"/>
              <a:t>Disciplinary Core Ideas: Earth and Space </a:t>
            </a:r>
            <a:r>
              <a:rPr lang="en-US" dirty="0" smtClean="0"/>
              <a:t>Sciences</a:t>
            </a:r>
            <a:endParaRPr lang="en-US" dirty="0"/>
          </a:p>
        </p:txBody>
      </p:sp>
      <p:sp>
        <p:nvSpPr>
          <p:cNvPr id="6" name="Rectangle 3"/>
          <p:cNvSpPr>
            <a:spLocks noGrp="1" noChangeArrowheads="1"/>
          </p:cNvSpPr>
          <p:nvPr>
            <p:ph type="body" idx="4294967295"/>
          </p:nvPr>
        </p:nvSpPr>
        <p:spPr>
          <a:xfrm>
            <a:off x="474133" y="1721367"/>
            <a:ext cx="8136467" cy="4527033"/>
          </a:xfrm>
          <a:prstGeom prst="rect">
            <a:avLst/>
          </a:prstGeom>
        </p:spPr>
        <p:txBody>
          <a:bodyPr>
            <a:noAutofit/>
          </a:bodyPr>
          <a:lstStyle/>
          <a:p>
            <a:r>
              <a:rPr lang="en-US" sz="3200" dirty="0" smtClean="0"/>
              <a:t>ESS1</a:t>
            </a:r>
            <a:r>
              <a:rPr lang="en-US" sz="3200" dirty="0"/>
              <a:t>: Earth’s place in the universe</a:t>
            </a:r>
          </a:p>
          <a:p>
            <a:r>
              <a:rPr lang="en-US" sz="3200" dirty="0"/>
              <a:t>ESS2: Earth’s systems</a:t>
            </a:r>
          </a:p>
          <a:p>
            <a:r>
              <a:rPr lang="en-US" sz="3200" dirty="0"/>
              <a:t>ESS3: Earth and human </a:t>
            </a:r>
            <a:r>
              <a:rPr lang="en-US" sz="3200" dirty="0" smtClean="0"/>
              <a:t>activity</a:t>
            </a:r>
            <a:endParaRPr lang="en-US" sz="3200" dirty="0"/>
          </a:p>
        </p:txBody>
      </p:sp>
      <p:pic>
        <p:nvPicPr>
          <p:cNvPr id="7"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142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990600"/>
          </a:xfrm>
        </p:spPr>
        <p:txBody>
          <a:bodyPr>
            <a:normAutofit fontScale="90000"/>
          </a:bodyPr>
          <a:lstStyle/>
          <a:p>
            <a:r>
              <a:rPr lang="en-US" dirty="0"/>
              <a:t>Disciplinary Core Ideas: Engineering, Technology, and Applications of Science</a:t>
            </a:r>
          </a:p>
        </p:txBody>
      </p:sp>
      <p:sp>
        <p:nvSpPr>
          <p:cNvPr id="6" name="Rectangle 3"/>
          <p:cNvSpPr>
            <a:spLocks noGrp="1" noChangeArrowheads="1"/>
          </p:cNvSpPr>
          <p:nvPr>
            <p:ph type="body" idx="4294967295"/>
          </p:nvPr>
        </p:nvSpPr>
        <p:spPr>
          <a:xfrm>
            <a:off x="474133" y="1721367"/>
            <a:ext cx="8136467" cy="4527033"/>
          </a:xfrm>
          <a:prstGeom prst="rect">
            <a:avLst/>
          </a:prstGeom>
        </p:spPr>
        <p:txBody>
          <a:bodyPr>
            <a:noAutofit/>
          </a:bodyPr>
          <a:lstStyle/>
          <a:p>
            <a:r>
              <a:rPr lang="en-US" sz="3200" dirty="0" smtClean="0"/>
              <a:t>ETS1</a:t>
            </a:r>
            <a:r>
              <a:rPr lang="en-US" sz="3200" dirty="0"/>
              <a:t>: Engineering design</a:t>
            </a:r>
          </a:p>
          <a:p>
            <a:r>
              <a:rPr lang="en-US" sz="3200" dirty="0"/>
              <a:t>ETS2: Links among engineering, technology, science, and society</a:t>
            </a:r>
            <a:endParaRPr lang="en-US" sz="3000" dirty="0">
              <a:cs typeface="Arial"/>
            </a:endParaRPr>
          </a:p>
        </p:txBody>
      </p:sp>
      <p:pic>
        <p:nvPicPr>
          <p:cNvPr id="7"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544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Crosscutting </a:t>
            </a:r>
            <a:r>
              <a:rPr lang="en-US" dirty="0" smtClean="0"/>
              <a:t>Concepts</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Rectangle 2"/>
          <p:cNvSpPr txBox="1">
            <a:spLocks noChangeArrowheads="1"/>
          </p:cNvSpPr>
          <p:nvPr/>
        </p:nvSpPr>
        <p:spPr>
          <a:xfrm>
            <a:off x="457200" y="837210"/>
            <a:ext cx="8229600" cy="1252728"/>
          </a:xfrm>
          <a:prstGeom prst="rect">
            <a:avLst/>
          </a:prstGeom>
        </p:spPr>
        <p:txBody>
          <a:bodyPr vert="horz" anchor="ctr">
            <a:noAutofit/>
          </a:bodyPr>
          <a:lstStyle>
            <a:lvl1pPr algn="l" rtl="0" eaLnBrk="1" latinLnBrk="0" hangingPunct="1">
              <a:spcBef>
                <a:spcPct val="0"/>
              </a:spcBef>
              <a:buNone/>
              <a:defRPr sz="4400" kern="1200">
                <a:solidFill>
                  <a:schemeClr val="tx2"/>
                </a:solidFill>
                <a:effectLst>
                  <a:outerShdw blurRad="50800" dist="38100" dir="2700000" algn="tl" rotWithShape="0">
                    <a:prstClr val="black">
                      <a:alpha val="40000"/>
                    </a:prstClr>
                  </a:outerShdw>
                </a:effectLst>
                <a:latin typeface="+mj-lt"/>
                <a:ea typeface="+mj-ea"/>
                <a:cs typeface="+mj-cs"/>
              </a:defRPr>
            </a:lvl1pPr>
          </a:lstStyle>
          <a:p>
            <a:endParaRPr lang="en-US" sz="4800" dirty="0">
              <a:latin typeface="Arial"/>
              <a:ea typeface="ＭＳ Ｐゴシック" charset="0"/>
              <a:cs typeface="Arial"/>
            </a:endParaRPr>
          </a:p>
        </p:txBody>
      </p:sp>
      <p:sp>
        <p:nvSpPr>
          <p:cNvPr id="6" name="Rectangle 3"/>
          <p:cNvSpPr>
            <a:spLocks noGrp="1" noChangeArrowheads="1"/>
          </p:cNvSpPr>
          <p:nvPr>
            <p:ph type="body" idx="4294967295"/>
          </p:nvPr>
        </p:nvSpPr>
        <p:spPr>
          <a:xfrm>
            <a:off x="892791" y="1676400"/>
            <a:ext cx="7772400" cy="4495800"/>
          </a:xfrm>
          <a:prstGeom prst="rect">
            <a:avLst/>
          </a:prstGeom>
        </p:spPr>
        <p:txBody>
          <a:bodyPr>
            <a:noAutofit/>
          </a:bodyPr>
          <a:lstStyle/>
          <a:p>
            <a:pPr marL="0" indent="0" eaLnBrk="1" hangingPunct="1">
              <a:lnSpc>
                <a:spcPct val="80000"/>
              </a:lnSpc>
              <a:spcBef>
                <a:spcPts val="744"/>
              </a:spcBef>
              <a:spcAft>
                <a:spcPts val="744"/>
              </a:spcAft>
              <a:buSzPct val="90000"/>
              <a:buNone/>
            </a:pPr>
            <a:r>
              <a:rPr lang="en-US" sz="2800" dirty="0" smtClean="0">
                <a:solidFill>
                  <a:schemeClr val="tx1"/>
                </a:solidFill>
                <a:ea typeface="ＭＳ Ｐゴシック" charset="0"/>
                <a:cs typeface="Arial"/>
              </a:rPr>
              <a:t>Ideas the cut across and important to all the science disciplines</a:t>
            </a:r>
          </a:p>
          <a:p>
            <a:pPr>
              <a:lnSpc>
                <a:spcPct val="80000"/>
              </a:lnSpc>
              <a:spcBef>
                <a:spcPts val="744"/>
              </a:spcBef>
              <a:spcAft>
                <a:spcPts val="744"/>
              </a:spcAft>
              <a:buClrTx/>
              <a:buSzPct val="100000"/>
              <a:buFont typeface="Arial" panose="020B0604020202020204" pitchFamily="34" charset="0"/>
              <a:buChar char="•"/>
            </a:pPr>
            <a:r>
              <a:rPr lang="en-US" sz="2800" dirty="0" smtClean="0">
                <a:solidFill>
                  <a:schemeClr val="tx1"/>
                </a:solidFill>
                <a:ea typeface="ＭＳ Ｐゴシック" charset="0"/>
                <a:cs typeface="Arial"/>
              </a:rPr>
              <a:t>Patterns</a:t>
            </a:r>
            <a:endParaRPr lang="en-US" sz="2800" dirty="0">
              <a:solidFill>
                <a:schemeClr val="tx1"/>
              </a:solidFill>
              <a:ea typeface="ＭＳ Ｐゴシック" charset="0"/>
              <a:cs typeface="Arial"/>
            </a:endParaRPr>
          </a:p>
          <a:p>
            <a:pPr>
              <a:lnSpc>
                <a:spcPct val="80000"/>
              </a:lnSpc>
              <a:spcBef>
                <a:spcPts val="744"/>
              </a:spcBef>
              <a:spcAft>
                <a:spcPts val="744"/>
              </a:spcAft>
              <a:buClrTx/>
              <a:buSzPct val="100000"/>
              <a:buFont typeface="Arial" panose="020B0604020202020204" pitchFamily="34" charset="0"/>
              <a:buChar char="•"/>
            </a:pPr>
            <a:r>
              <a:rPr lang="en-US" sz="2800" dirty="0">
                <a:solidFill>
                  <a:schemeClr val="tx1"/>
                </a:solidFill>
                <a:ea typeface="ＭＳ Ｐゴシック" charset="0"/>
                <a:cs typeface="Arial"/>
              </a:rPr>
              <a:t>Cause and effect</a:t>
            </a:r>
          </a:p>
          <a:p>
            <a:pPr>
              <a:lnSpc>
                <a:spcPct val="80000"/>
              </a:lnSpc>
              <a:spcBef>
                <a:spcPts val="744"/>
              </a:spcBef>
              <a:spcAft>
                <a:spcPts val="744"/>
              </a:spcAft>
              <a:buClrTx/>
              <a:buSzPct val="100000"/>
              <a:buFont typeface="Arial" panose="020B0604020202020204" pitchFamily="34" charset="0"/>
              <a:buChar char="•"/>
            </a:pPr>
            <a:r>
              <a:rPr lang="en-US" sz="2800" dirty="0">
                <a:solidFill>
                  <a:schemeClr val="tx1"/>
                </a:solidFill>
                <a:ea typeface="ＭＳ Ｐゴシック" charset="0"/>
                <a:cs typeface="Arial"/>
              </a:rPr>
              <a:t>Scale, proportion and quantity</a:t>
            </a:r>
          </a:p>
          <a:p>
            <a:pPr>
              <a:lnSpc>
                <a:spcPct val="80000"/>
              </a:lnSpc>
              <a:spcBef>
                <a:spcPts val="744"/>
              </a:spcBef>
              <a:spcAft>
                <a:spcPts val="744"/>
              </a:spcAft>
              <a:buClrTx/>
              <a:buSzPct val="100000"/>
              <a:buFont typeface="Arial" panose="020B0604020202020204" pitchFamily="34" charset="0"/>
              <a:buChar char="•"/>
            </a:pPr>
            <a:r>
              <a:rPr lang="en-US" sz="2800" dirty="0">
                <a:solidFill>
                  <a:schemeClr val="tx1"/>
                </a:solidFill>
                <a:ea typeface="ＭＳ Ｐゴシック" charset="0"/>
                <a:cs typeface="Arial"/>
              </a:rPr>
              <a:t>Systems and system models</a:t>
            </a:r>
          </a:p>
          <a:p>
            <a:pPr>
              <a:lnSpc>
                <a:spcPct val="80000"/>
              </a:lnSpc>
              <a:spcBef>
                <a:spcPts val="744"/>
              </a:spcBef>
              <a:spcAft>
                <a:spcPts val="744"/>
              </a:spcAft>
              <a:buClrTx/>
              <a:buSzPct val="100000"/>
              <a:buFont typeface="Arial" panose="020B0604020202020204" pitchFamily="34" charset="0"/>
              <a:buChar char="•"/>
            </a:pPr>
            <a:r>
              <a:rPr lang="en-US" sz="2800" dirty="0">
                <a:solidFill>
                  <a:schemeClr val="tx1"/>
                </a:solidFill>
                <a:ea typeface="ＭＳ Ｐゴシック" charset="0"/>
                <a:cs typeface="Arial"/>
              </a:rPr>
              <a:t>Energy and matter</a:t>
            </a:r>
          </a:p>
          <a:p>
            <a:pPr>
              <a:lnSpc>
                <a:spcPct val="80000"/>
              </a:lnSpc>
              <a:spcBef>
                <a:spcPts val="744"/>
              </a:spcBef>
              <a:spcAft>
                <a:spcPts val="744"/>
              </a:spcAft>
              <a:buClrTx/>
              <a:buSzPct val="100000"/>
              <a:buFont typeface="Arial" panose="020B0604020202020204" pitchFamily="34" charset="0"/>
              <a:buChar char="•"/>
            </a:pPr>
            <a:r>
              <a:rPr lang="en-US" sz="2800" dirty="0">
                <a:solidFill>
                  <a:schemeClr val="tx1"/>
                </a:solidFill>
                <a:ea typeface="ＭＳ Ｐゴシック" charset="0"/>
                <a:cs typeface="Arial"/>
              </a:rPr>
              <a:t>Structure and function</a:t>
            </a:r>
          </a:p>
          <a:p>
            <a:pPr>
              <a:lnSpc>
                <a:spcPct val="80000"/>
              </a:lnSpc>
              <a:spcBef>
                <a:spcPts val="744"/>
              </a:spcBef>
              <a:spcAft>
                <a:spcPts val="744"/>
              </a:spcAft>
              <a:buClrTx/>
              <a:buSzPct val="100000"/>
              <a:buFont typeface="Arial" panose="020B0604020202020204" pitchFamily="34" charset="0"/>
              <a:buChar char="•"/>
            </a:pPr>
            <a:r>
              <a:rPr lang="en-US" sz="2800" dirty="0">
                <a:solidFill>
                  <a:schemeClr val="tx1"/>
                </a:solidFill>
                <a:ea typeface="ＭＳ Ｐゴシック" charset="0"/>
                <a:cs typeface="Arial"/>
              </a:rPr>
              <a:t>Stability and change</a:t>
            </a:r>
          </a:p>
        </p:txBody>
      </p:sp>
      <p:pic>
        <p:nvPicPr>
          <p:cNvPr id="7"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495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Scientific and Engineering </a:t>
            </a:r>
            <a:r>
              <a:rPr lang="en-US" dirty="0" smtClean="0"/>
              <a:t>Practices</a:t>
            </a:r>
            <a:endParaRPr lang="en-US" dirty="0"/>
          </a:p>
        </p:txBody>
      </p:sp>
      <p:sp>
        <p:nvSpPr>
          <p:cNvPr id="5" name="Rectangle 2"/>
          <p:cNvSpPr txBox="1">
            <a:spLocks noChangeArrowheads="1"/>
          </p:cNvSpPr>
          <p:nvPr/>
        </p:nvSpPr>
        <p:spPr>
          <a:xfrm>
            <a:off x="457200" y="995726"/>
            <a:ext cx="8229600" cy="678160"/>
          </a:xfrm>
          <a:prstGeom prst="rect">
            <a:avLst/>
          </a:prstGeom>
        </p:spPr>
        <p:txBody>
          <a:bodyPr vert="horz" anchor="ctr">
            <a:normAutofit/>
          </a:bodyPr>
          <a:lstStyle>
            <a:lvl1pPr algn="l" rtl="0" eaLnBrk="1" latinLnBrk="0" hangingPunct="1">
              <a:spcBef>
                <a:spcPct val="0"/>
              </a:spcBef>
              <a:buNone/>
              <a:defRPr sz="4400" kern="1200">
                <a:solidFill>
                  <a:schemeClr val="tx2"/>
                </a:solidFill>
                <a:effectLst>
                  <a:outerShdw blurRad="50800" dist="38100" dir="2700000" algn="tl" rotWithShape="0">
                    <a:prstClr val="black">
                      <a:alpha val="40000"/>
                    </a:prstClr>
                  </a:outerShdw>
                </a:effectLst>
                <a:latin typeface="+mj-lt"/>
                <a:ea typeface="+mj-ea"/>
                <a:cs typeface="+mj-cs"/>
              </a:defRPr>
            </a:lvl1pPr>
          </a:lstStyle>
          <a:p>
            <a:endParaRPr lang="en-US" sz="3600" dirty="0">
              <a:latin typeface="Calibri" charset="0"/>
              <a:ea typeface="ＭＳ Ｐゴシック" charset="0"/>
            </a:endParaRPr>
          </a:p>
        </p:txBody>
      </p:sp>
      <p:sp>
        <p:nvSpPr>
          <p:cNvPr id="6" name="Rectangle 3"/>
          <p:cNvSpPr txBox="1">
            <a:spLocks noChangeArrowheads="1"/>
          </p:cNvSpPr>
          <p:nvPr/>
        </p:nvSpPr>
        <p:spPr>
          <a:xfrm>
            <a:off x="209324" y="2653048"/>
            <a:ext cx="4057875" cy="420495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401638" indent="-401638">
              <a:lnSpc>
                <a:spcPct val="90000"/>
              </a:lnSpc>
              <a:spcAft>
                <a:spcPct val="20000"/>
              </a:spcAft>
              <a:buNone/>
            </a:pPr>
            <a:r>
              <a:rPr lang="en-US" sz="2800" dirty="0">
                <a:ea typeface="ＭＳ Ｐゴシック" charset="0"/>
              </a:rPr>
              <a:t>1. Asking questions and defining problems</a:t>
            </a:r>
          </a:p>
          <a:p>
            <a:pPr marL="401638" indent="-401638">
              <a:lnSpc>
                <a:spcPct val="90000"/>
              </a:lnSpc>
              <a:spcAft>
                <a:spcPct val="20000"/>
              </a:spcAft>
              <a:buNone/>
            </a:pPr>
            <a:r>
              <a:rPr lang="en-US" sz="2800" dirty="0">
                <a:ea typeface="ＭＳ Ｐゴシック" charset="0"/>
              </a:rPr>
              <a:t>2. Developing and using models</a:t>
            </a:r>
          </a:p>
          <a:p>
            <a:pPr marL="401638" indent="-401638">
              <a:lnSpc>
                <a:spcPct val="90000"/>
              </a:lnSpc>
              <a:spcAft>
                <a:spcPct val="20000"/>
              </a:spcAft>
              <a:buNone/>
            </a:pPr>
            <a:r>
              <a:rPr lang="en-US" sz="2800" dirty="0">
                <a:ea typeface="ＭＳ Ｐゴシック" charset="0"/>
              </a:rPr>
              <a:t>3. Planning and carrying out investigations and design solutions</a:t>
            </a:r>
          </a:p>
          <a:p>
            <a:pPr marL="401638" indent="-401638">
              <a:lnSpc>
                <a:spcPct val="90000"/>
              </a:lnSpc>
              <a:spcAft>
                <a:spcPct val="20000"/>
              </a:spcAft>
              <a:buNone/>
            </a:pPr>
            <a:r>
              <a:rPr lang="en-US" sz="2800" dirty="0">
                <a:ea typeface="ＭＳ Ｐゴシック" charset="0"/>
              </a:rPr>
              <a:t>4. Analyzing and interpreting data</a:t>
            </a:r>
          </a:p>
        </p:txBody>
      </p:sp>
      <p:sp>
        <p:nvSpPr>
          <p:cNvPr id="7" name="Content Placeholder 3"/>
          <p:cNvSpPr txBox="1">
            <a:spLocks/>
          </p:cNvSpPr>
          <p:nvPr/>
        </p:nvSpPr>
        <p:spPr>
          <a:xfrm>
            <a:off x="4588822" y="2630286"/>
            <a:ext cx="4326577" cy="4227713"/>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401638" indent="-401638">
              <a:lnSpc>
                <a:spcPct val="90000"/>
              </a:lnSpc>
              <a:spcAft>
                <a:spcPct val="20000"/>
              </a:spcAft>
              <a:buNone/>
            </a:pPr>
            <a:r>
              <a:rPr lang="en-US" sz="2800" dirty="0">
                <a:ea typeface="ＭＳ Ｐゴシック" charset="0"/>
              </a:rPr>
              <a:t>5. Using mathematics and computational thinking</a:t>
            </a:r>
          </a:p>
          <a:p>
            <a:pPr marL="401638" indent="-401638">
              <a:lnSpc>
                <a:spcPct val="90000"/>
              </a:lnSpc>
              <a:spcAft>
                <a:spcPct val="20000"/>
              </a:spcAft>
              <a:buNone/>
            </a:pPr>
            <a:r>
              <a:rPr lang="en-US" sz="2800" dirty="0">
                <a:ea typeface="ＭＳ Ｐゴシック" charset="0"/>
              </a:rPr>
              <a:t>6. Developing explanations and designing solutions</a:t>
            </a:r>
          </a:p>
          <a:p>
            <a:pPr marL="401638" indent="-401638">
              <a:lnSpc>
                <a:spcPct val="90000"/>
              </a:lnSpc>
              <a:spcAft>
                <a:spcPct val="20000"/>
              </a:spcAft>
              <a:buNone/>
            </a:pPr>
            <a:r>
              <a:rPr lang="en-US" sz="2800" dirty="0">
                <a:ea typeface="ＭＳ Ｐゴシック" charset="0"/>
              </a:rPr>
              <a:t>7. Engaging in argument from evidence</a:t>
            </a:r>
          </a:p>
          <a:p>
            <a:pPr marL="401638" indent="-401638">
              <a:lnSpc>
                <a:spcPct val="90000"/>
              </a:lnSpc>
              <a:spcAft>
                <a:spcPct val="20000"/>
              </a:spcAft>
              <a:buNone/>
            </a:pPr>
            <a:r>
              <a:rPr lang="en-US" sz="2800" dirty="0">
                <a:ea typeface="ＭＳ Ｐゴシック" charset="0"/>
              </a:rPr>
              <a:t>8. Obtaining, evaluating, and communicating information</a:t>
            </a:r>
          </a:p>
        </p:txBody>
      </p:sp>
      <p:sp>
        <p:nvSpPr>
          <p:cNvPr id="8" name="TextBox 7"/>
          <p:cNvSpPr txBox="1"/>
          <p:nvPr/>
        </p:nvSpPr>
        <p:spPr>
          <a:xfrm>
            <a:off x="209325" y="1524000"/>
            <a:ext cx="8857983" cy="954107"/>
          </a:xfrm>
          <a:prstGeom prst="rect">
            <a:avLst/>
          </a:prstGeom>
          <a:noFill/>
        </p:spPr>
        <p:txBody>
          <a:bodyPr wrap="square" rtlCol="0">
            <a:spAutoFit/>
          </a:bodyPr>
          <a:lstStyle/>
          <a:p>
            <a:pPr>
              <a:spcBef>
                <a:spcPct val="10000"/>
              </a:spcBef>
              <a:buClr>
                <a:schemeClr val="tx1"/>
              </a:buClr>
            </a:pPr>
            <a:r>
              <a:rPr lang="en-US" sz="2800" dirty="0" smtClean="0">
                <a:ea typeface="ＭＳ Ｐゴシック" charset="0"/>
              </a:rPr>
              <a:t>The </a:t>
            </a:r>
            <a:r>
              <a:rPr lang="en-US" sz="2800" dirty="0">
                <a:ea typeface="ＭＳ Ｐゴシック" charset="0"/>
              </a:rPr>
              <a:t>multiple ways of knowing and doing that </a:t>
            </a:r>
            <a:r>
              <a:rPr lang="en-US" sz="2800" dirty="0" smtClean="0">
                <a:ea typeface="ＭＳ Ｐゴシック" charset="0"/>
              </a:rPr>
              <a:t>scientists and engineers </a:t>
            </a:r>
            <a:r>
              <a:rPr lang="en-US" sz="2800" dirty="0">
                <a:ea typeface="ＭＳ Ｐゴシック" charset="0"/>
              </a:rPr>
              <a:t>use to study the natural </a:t>
            </a:r>
            <a:r>
              <a:rPr lang="en-US" sz="2800" dirty="0" smtClean="0">
                <a:ea typeface="ＭＳ Ｐゴシック" charset="0"/>
              </a:rPr>
              <a:t>world and design world.</a:t>
            </a:r>
            <a:endParaRPr lang="en-US" sz="2800" dirty="0">
              <a:ea typeface="ＭＳ Ｐゴシック" charset="0"/>
            </a:endParaRPr>
          </a:p>
        </p:txBody>
      </p:sp>
    </p:spTree>
    <p:extLst>
      <p:ext uri="{BB962C8B-B14F-4D97-AF65-F5344CB8AC3E}">
        <p14:creationId xmlns:p14="http://schemas.microsoft.com/office/powerpoint/2010/main" val="1870282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153400" cy="990600"/>
          </a:xfrm>
        </p:spPr>
        <p:txBody>
          <a:bodyPr>
            <a:normAutofit/>
          </a:bodyPr>
          <a:lstStyle/>
          <a:p>
            <a:r>
              <a:rPr lang="en-US" dirty="0" smtClean="0"/>
              <a:t>Overview</a:t>
            </a:r>
            <a:endParaRPr lang="en-US" dirty="0"/>
          </a:p>
        </p:txBody>
      </p:sp>
      <p:sp>
        <p:nvSpPr>
          <p:cNvPr id="3" name="Text Placeholder 2"/>
          <p:cNvSpPr>
            <a:spLocks noGrp="1"/>
          </p:cNvSpPr>
          <p:nvPr>
            <p:ph type="body" idx="1"/>
          </p:nvPr>
        </p:nvSpPr>
        <p:spPr/>
        <p:txBody>
          <a:bodyPr/>
          <a:lstStyle/>
          <a:p>
            <a:pPr marL="514350" indent="-514350">
              <a:buClrTx/>
              <a:buSzPct val="100000"/>
              <a:buFont typeface="+mj-lt"/>
              <a:buAutoNum type="arabicPeriod"/>
            </a:pPr>
            <a:r>
              <a:rPr lang="en-US" dirty="0" smtClean="0"/>
              <a:t>LASER i3 Project  </a:t>
            </a:r>
          </a:p>
          <a:p>
            <a:pPr marL="514350" indent="-514350">
              <a:buClrTx/>
              <a:buSzPct val="100000"/>
              <a:buFont typeface="+mj-lt"/>
              <a:buAutoNum type="arabicPeriod"/>
            </a:pPr>
            <a:r>
              <a:rPr lang="en-US" dirty="0" smtClean="0"/>
              <a:t>Next Generation Science Standards</a:t>
            </a:r>
          </a:p>
          <a:p>
            <a:pPr marL="514350" indent="-514350">
              <a:buClrTx/>
              <a:buSzPct val="100000"/>
              <a:buFont typeface="+mj-lt"/>
              <a:buAutoNum type="arabicPeriod"/>
            </a:pPr>
            <a:r>
              <a:rPr lang="en-US" dirty="0" smtClean="0"/>
              <a:t>Using Measurement Topics and Transfer Tasks for long-term tracking of science practices</a:t>
            </a:r>
          </a:p>
          <a:p>
            <a:endParaRPr lang="en-US" dirty="0"/>
          </a:p>
        </p:txBody>
      </p:sp>
      <p:pic>
        <p:nvPicPr>
          <p:cNvPr id="5"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949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Content and Practice Work together to Build </a:t>
            </a:r>
            <a:r>
              <a:rPr lang="en-US" dirty="0" smtClean="0"/>
              <a:t>Understanding</a:t>
            </a:r>
            <a:endParaRPr lang="en-US" dirty="0"/>
          </a:p>
        </p:txBody>
      </p:sp>
      <p:sp>
        <p:nvSpPr>
          <p:cNvPr id="4" name="Footer Placeholder 3"/>
          <p:cNvSpPr>
            <a:spLocks noGrp="1"/>
          </p:cNvSpPr>
          <p:nvPr>
            <p:ph type="ftr" sz="quarter" idx="11"/>
          </p:nvPr>
        </p:nvSpPr>
        <p:spPr/>
        <p:txBody>
          <a:bodyPr/>
          <a:lstStyle/>
          <a:p>
            <a:endParaRPr lang="en-US" dirty="0"/>
          </a:p>
        </p:txBody>
      </p:sp>
      <p:sp>
        <p:nvSpPr>
          <p:cNvPr id="6" name="Content Placeholder 2"/>
          <p:cNvSpPr txBox="1">
            <a:spLocks/>
          </p:cNvSpPr>
          <p:nvPr/>
        </p:nvSpPr>
        <p:spPr>
          <a:xfrm>
            <a:off x="169460" y="1838727"/>
            <a:ext cx="4935940" cy="4409673"/>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a:buClrTx/>
              <a:buSzPct val="100000"/>
              <a:buFont typeface="Arial" panose="020B0604020202020204" pitchFamily="34" charset="0"/>
              <a:buChar char="•"/>
            </a:pPr>
            <a:r>
              <a:rPr lang="en-US" sz="2800" dirty="0" smtClean="0">
                <a:solidFill>
                  <a:srgbClr val="000000"/>
                </a:solidFill>
              </a:rPr>
              <a:t>Understanding content is inextricably linked to engaging in practices </a:t>
            </a:r>
          </a:p>
          <a:p>
            <a:pPr>
              <a:buClrTx/>
              <a:buSzPct val="100000"/>
              <a:buFont typeface="Arial" panose="020B0604020202020204" pitchFamily="34" charset="0"/>
              <a:buChar char="•"/>
            </a:pPr>
            <a:r>
              <a:rPr lang="en-US" sz="2800" dirty="0" smtClean="0">
                <a:solidFill>
                  <a:srgbClr val="000000"/>
                </a:solidFill>
              </a:rPr>
              <a:t>Learning practices are inextricably linked to content.</a:t>
            </a:r>
          </a:p>
          <a:p>
            <a:pPr>
              <a:buClrTx/>
              <a:buSzPct val="100000"/>
              <a:buFont typeface="Arial" panose="020B0604020202020204" pitchFamily="34" charset="0"/>
              <a:buChar char="•"/>
            </a:pPr>
            <a:r>
              <a:rPr lang="en-US" sz="2800" dirty="0" smtClean="0">
                <a:solidFill>
                  <a:srgbClr val="000000"/>
                </a:solidFill>
              </a:rPr>
              <a:t>Content and practices co-develop.</a:t>
            </a:r>
          </a:p>
        </p:txBody>
      </p:sp>
      <p:pic>
        <p:nvPicPr>
          <p:cNvPr id="7" name="Picture 6"/>
          <p:cNvPicPr>
            <a:picLocks noChangeAspect="1"/>
          </p:cNvPicPr>
          <p:nvPr/>
        </p:nvPicPr>
        <p:blipFill>
          <a:blip r:embed="rId2"/>
          <a:stretch>
            <a:fillRect/>
          </a:stretch>
        </p:blipFill>
        <p:spPr>
          <a:xfrm rot="5400000">
            <a:off x="5119393" y="3380185"/>
            <a:ext cx="4178300" cy="2360077"/>
          </a:xfrm>
          <a:prstGeom prst="rect">
            <a:avLst/>
          </a:prstGeom>
        </p:spPr>
      </p:pic>
      <p:sp>
        <p:nvSpPr>
          <p:cNvPr id="8" name="TextBox 7"/>
          <p:cNvSpPr txBox="1"/>
          <p:nvPr/>
        </p:nvSpPr>
        <p:spPr>
          <a:xfrm>
            <a:off x="8085904" y="2166273"/>
            <a:ext cx="943683" cy="613843"/>
          </a:xfrm>
          <a:prstGeom prst="rect">
            <a:avLst/>
          </a:prstGeom>
          <a:noFill/>
        </p:spPr>
        <p:txBody>
          <a:bodyPr wrap="square" rtlCol="0">
            <a:spAutoFit/>
          </a:bodyPr>
          <a:lstStyle/>
          <a:p>
            <a:pPr>
              <a:lnSpc>
                <a:spcPts val="2000"/>
              </a:lnSpc>
            </a:pPr>
            <a:r>
              <a:rPr lang="en-US" sz="2000" dirty="0" smtClean="0">
                <a:latin typeface="Calibri"/>
                <a:cs typeface="Calibri"/>
              </a:rPr>
              <a:t>Core </a:t>
            </a:r>
          </a:p>
          <a:p>
            <a:pPr>
              <a:lnSpc>
                <a:spcPts val="2000"/>
              </a:lnSpc>
            </a:pPr>
            <a:r>
              <a:rPr lang="en-US" sz="2000" dirty="0" smtClean="0">
                <a:latin typeface="Calibri"/>
                <a:cs typeface="Calibri"/>
              </a:rPr>
              <a:t>Ideas</a:t>
            </a:r>
            <a:endParaRPr lang="en-US" sz="2000" dirty="0">
              <a:latin typeface="Calibri"/>
              <a:cs typeface="Calibri"/>
            </a:endParaRPr>
          </a:p>
        </p:txBody>
      </p:sp>
      <p:sp>
        <p:nvSpPr>
          <p:cNvPr id="9" name="TextBox 8"/>
          <p:cNvSpPr txBox="1"/>
          <p:nvPr/>
        </p:nvSpPr>
        <p:spPr>
          <a:xfrm>
            <a:off x="5342704" y="2623473"/>
            <a:ext cx="1172283" cy="400110"/>
          </a:xfrm>
          <a:prstGeom prst="rect">
            <a:avLst/>
          </a:prstGeom>
          <a:noFill/>
        </p:spPr>
        <p:txBody>
          <a:bodyPr wrap="square" rtlCol="0">
            <a:spAutoFit/>
          </a:bodyPr>
          <a:lstStyle/>
          <a:p>
            <a:r>
              <a:rPr lang="en-US" sz="2000" dirty="0" smtClean="0">
                <a:latin typeface="Calibri"/>
                <a:cs typeface="Calibri"/>
              </a:rPr>
              <a:t>Practices</a:t>
            </a:r>
            <a:endParaRPr lang="en-US" sz="2000" dirty="0">
              <a:latin typeface="Calibri"/>
              <a:cs typeface="Calibri"/>
            </a:endParaRPr>
          </a:p>
        </p:txBody>
      </p:sp>
      <p:sp>
        <p:nvSpPr>
          <p:cNvPr id="10" name="TextBox 9"/>
          <p:cNvSpPr txBox="1"/>
          <p:nvPr/>
        </p:nvSpPr>
        <p:spPr>
          <a:xfrm>
            <a:off x="6333304" y="2013873"/>
            <a:ext cx="1615226" cy="613843"/>
          </a:xfrm>
          <a:prstGeom prst="rect">
            <a:avLst/>
          </a:prstGeom>
          <a:noFill/>
        </p:spPr>
        <p:txBody>
          <a:bodyPr wrap="square" rtlCol="0">
            <a:spAutoFit/>
          </a:bodyPr>
          <a:lstStyle/>
          <a:p>
            <a:pPr>
              <a:lnSpc>
                <a:spcPts val="2000"/>
              </a:lnSpc>
            </a:pPr>
            <a:r>
              <a:rPr lang="en-US" sz="2000" dirty="0" smtClean="0">
                <a:latin typeface="Calibri"/>
                <a:cs typeface="Calibri"/>
              </a:rPr>
              <a:t>Crosscutting Concepts</a:t>
            </a:r>
            <a:endParaRPr lang="en-US" sz="2000" dirty="0">
              <a:latin typeface="Calibri"/>
              <a:cs typeface="Calibri"/>
            </a:endParaRPr>
          </a:p>
        </p:txBody>
      </p:sp>
      <p:pic>
        <p:nvPicPr>
          <p:cNvPr id="11" name="Picture 1" descr="S:\COMMON3-ndrive\6_EXECUTIVE OFFICE FOLDERS\BHackley\NewSSECLogoForBernadette-02-19-2013\NewB-FlushL-Block-Sun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0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34400" cy="990600"/>
          </a:xfrm>
        </p:spPr>
        <p:txBody>
          <a:bodyPr>
            <a:normAutofit fontScale="90000"/>
          </a:bodyPr>
          <a:lstStyle/>
          <a:p>
            <a:r>
              <a:rPr lang="en-US" dirty="0" smtClean="0"/>
              <a:t>Sample Performance Expectation </a:t>
            </a:r>
            <a:br>
              <a:rPr lang="en-US" dirty="0" smtClean="0"/>
            </a:br>
            <a:r>
              <a:rPr lang="en-US" sz="3100" dirty="0" smtClean="0"/>
              <a:t>Grade </a:t>
            </a:r>
            <a:r>
              <a:rPr lang="en-US" sz="3100" dirty="0"/>
              <a:t>5 Physical Science Student Expectation (5-PS1-2): </a:t>
            </a:r>
          </a:p>
        </p:txBody>
      </p:sp>
      <p:sp>
        <p:nvSpPr>
          <p:cNvPr id="3" name="Text Placeholder 2"/>
          <p:cNvSpPr>
            <a:spLocks noGrp="1"/>
          </p:cNvSpPr>
          <p:nvPr>
            <p:ph type="body" idx="1"/>
          </p:nvPr>
        </p:nvSpPr>
        <p:spPr>
          <a:xfrm>
            <a:off x="0" y="1600200"/>
            <a:ext cx="9144000" cy="5105400"/>
          </a:xfrm>
        </p:spPr>
        <p:txBody>
          <a:bodyPr>
            <a:noAutofit/>
          </a:bodyPr>
          <a:lstStyle/>
          <a:p>
            <a:r>
              <a:rPr lang="en-US" sz="2800" i="1" dirty="0" smtClean="0">
                <a:solidFill>
                  <a:srgbClr val="1F4BC7"/>
                </a:solidFill>
              </a:rPr>
              <a:t>Students </a:t>
            </a:r>
            <a:r>
              <a:rPr lang="en-US" sz="2800" i="1" dirty="0">
                <a:solidFill>
                  <a:srgbClr val="1F4BC7"/>
                </a:solidFill>
              </a:rPr>
              <a:t>who demonstrate understanding can</a:t>
            </a:r>
            <a:r>
              <a:rPr lang="en-US" sz="2800" dirty="0">
                <a:solidFill>
                  <a:srgbClr val="1F4BC7"/>
                </a:solidFill>
              </a:rPr>
              <a:t>: </a:t>
            </a:r>
            <a:r>
              <a:rPr lang="en-US" sz="2800" dirty="0"/>
              <a:t>Measure and graph quantities to provide evidence that regardless of the type of change that occurs when heating, cooling, or mixing substances, the total weight of matter is conserved. </a:t>
            </a:r>
            <a:endParaRPr lang="en-US" sz="2800" dirty="0" smtClean="0"/>
          </a:p>
          <a:p>
            <a:endParaRPr lang="en-US" sz="1200" dirty="0" smtClean="0">
              <a:solidFill>
                <a:srgbClr val="1F4BC7"/>
              </a:solidFill>
            </a:endParaRPr>
          </a:p>
          <a:p>
            <a:r>
              <a:rPr lang="en-US" sz="2400" i="1" dirty="0" smtClean="0">
                <a:solidFill>
                  <a:srgbClr val="1F4BC7"/>
                </a:solidFill>
              </a:rPr>
              <a:t>Clarification </a:t>
            </a:r>
            <a:r>
              <a:rPr lang="en-US" sz="2400" i="1" dirty="0">
                <a:solidFill>
                  <a:srgbClr val="1F4BC7"/>
                </a:solidFill>
              </a:rPr>
              <a:t>Statement: </a:t>
            </a:r>
            <a:r>
              <a:rPr lang="en-US" sz="2400" i="1" dirty="0"/>
              <a:t>Examples of reactions or changes could include phase changes, dissolving, and mixing that form new substances</a:t>
            </a:r>
            <a:r>
              <a:rPr lang="en-US" sz="2400" i="1" dirty="0" smtClean="0"/>
              <a:t>.</a:t>
            </a:r>
          </a:p>
          <a:p>
            <a:r>
              <a:rPr lang="en-US" sz="2400" i="1" dirty="0" smtClean="0">
                <a:solidFill>
                  <a:srgbClr val="1F4BC7"/>
                </a:solidFill>
              </a:rPr>
              <a:t>Assessment </a:t>
            </a:r>
            <a:r>
              <a:rPr lang="en-US" sz="2400" i="1" dirty="0">
                <a:solidFill>
                  <a:srgbClr val="1F4BC7"/>
                </a:solidFill>
              </a:rPr>
              <a:t>Boundary: </a:t>
            </a:r>
            <a:r>
              <a:rPr lang="en-US" sz="2400" i="1" dirty="0"/>
              <a:t>Assessment does not include distinguishing mass and weight</a:t>
            </a:r>
            <a:r>
              <a:rPr lang="en-US" sz="2400" i="1" dirty="0" smtClean="0"/>
              <a:t>.</a:t>
            </a:r>
            <a:endParaRPr lang="en-US" sz="2400" i="1" dirty="0"/>
          </a:p>
          <a:p>
            <a:r>
              <a:rPr lang="en-US" sz="2400" dirty="0" smtClean="0">
                <a:solidFill>
                  <a:srgbClr val="1F4BC7"/>
                </a:solidFill>
              </a:rPr>
              <a:t>Core Ideas: </a:t>
            </a:r>
            <a:r>
              <a:rPr lang="en-US" sz="2400" dirty="0" smtClean="0"/>
              <a:t>Structure </a:t>
            </a:r>
            <a:r>
              <a:rPr lang="en-US" sz="2400" dirty="0"/>
              <a:t>and properties of matter and chemical </a:t>
            </a:r>
            <a:r>
              <a:rPr lang="en-US" sz="2400" dirty="0" smtClean="0"/>
              <a:t>reactions</a:t>
            </a:r>
            <a:endParaRPr lang="en-US" sz="2400" dirty="0"/>
          </a:p>
          <a:p>
            <a:r>
              <a:rPr lang="en-US" sz="2400" dirty="0" smtClean="0">
                <a:solidFill>
                  <a:srgbClr val="1F4BC7"/>
                </a:solidFill>
              </a:rPr>
              <a:t>Practice: </a:t>
            </a:r>
            <a:r>
              <a:rPr lang="en-US" sz="2400" dirty="0" smtClean="0"/>
              <a:t>Using </a:t>
            </a:r>
            <a:r>
              <a:rPr lang="en-US" sz="2400" dirty="0"/>
              <a:t>mathematics and computational </a:t>
            </a:r>
            <a:r>
              <a:rPr lang="en-US" sz="2400" dirty="0" smtClean="0"/>
              <a:t>thinking</a:t>
            </a:r>
          </a:p>
          <a:p>
            <a:r>
              <a:rPr lang="en-US" sz="2400" dirty="0" smtClean="0">
                <a:solidFill>
                  <a:srgbClr val="1F4BC7"/>
                </a:solidFill>
              </a:rPr>
              <a:t>Crosscutting Concept: </a:t>
            </a:r>
            <a:r>
              <a:rPr lang="en-US" sz="2400" dirty="0"/>
              <a:t>S</a:t>
            </a:r>
            <a:r>
              <a:rPr lang="en-US" sz="2400" dirty="0" smtClean="0"/>
              <a:t>cale</a:t>
            </a:r>
            <a:r>
              <a:rPr lang="en-US" sz="2400" dirty="0"/>
              <a:t>, proportion, and quantity</a:t>
            </a:r>
            <a:r>
              <a:rPr lang="en-US" sz="2400" dirty="0" smtClean="0"/>
              <a:t>.</a:t>
            </a:r>
            <a:endParaRPr lang="en-US" sz="2400" dirty="0"/>
          </a:p>
        </p:txBody>
      </p:sp>
    </p:spTree>
    <p:extLst>
      <p:ext uri="{BB962C8B-B14F-4D97-AF65-F5344CB8AC3E}">
        <p14:creationId xmlns:p14="http://schemas.microsoft.com/office/powerpoint/2010/main" val="1390805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Summative Assessment and the NGSS</a:t>
            </a:r>
            <a:endParaRPr lang="en-US" dirty="0"/>
          </a:p>
        </p:txBody>
      </p:sp>
      <p:sp>
        <p:nvSpPr>
          <p:cNvPr id="3" name="Text Placeholder 2"/>
          <p:cNvSpPr>
            <a:spLocks noGrp="1"/>
          </p:cNvSpPr>
          <p:nvPr>
            <p:ph type="body" idx="1"/>
          </p:nvPr>
        </p:nvSpPr>
        <p:spPr>
          <a:xfrm>
            <a:off x="4572000" y="1447800"/>
            <a:ext cx="4572000" cy="5532284"/>
          </a:xfrm>
        </p:spPr>
        <p:txBody>
          <a:bodyPr wrap="square">
            <a:spAutoFit/>
          </a:bodyPr>
          <a:lstStyle/>
          <a:p>
            <a:pPr marL="0" algn="ctr"/>
            <a:r>
              <a:rPr lang="en-US" sz="2800" b="1" dirty="0" smtClean="0"/>
              <a:t>Performance </a:t>
            </a:r>
            <a:r>
              <a:rPr lang="en-US" sz="2800" b="1" dirty="0"/>
              <a:t>or Transfer Tasks</a:t>
            </a:r>
          </a:p>
          <a:p>
            <a:pPr>
              <a:buClrTx/>
              <a:buSzPct val="100000"/>
              <a:buFont typeface="Arial" panose="020B0604020202020204" pitchFamily="34" charset="0"/>
              <a:buChar char="•"/>
            </a:pPr>
            <a:r>
              <a:rPr lang="en-US" sz="2800" dirty="0"/>
              <a:t>Assess key concepts and practices by engaging students in </a:t>
            </a:r>
            <a:r>
              <a:rPr lang="en-US" sz="2800" dirty="0" smtClean="0"/>
              <a:t>real-life scientific tasks</a:t>
            </a:r>
            <a:endParaRPr lang="en-US" sz="2800" dirty="0"/>
          </a:p>
          <a:p>
            <a:pPr>
              <a:buClrTx/>
              <a:buSzPct val="100000"/>
              <a:buFont typeface="Arial" panose="020B0604020202020204" pitchFamily="34" charset="0"/>
              <a:buChar char="•"/>
            </a:pPr>
            <a:r>
              <a:rPr lang="en-US" sz="2800" dirty="0"/>
              <a:t>Provide evidence of transfer including student thinking and </a:t>
            </a:r>
            <a:r>
              <a:rPr lang="en-US" sz="2800" dirty="0" smtClean="0"/>
              <a:t>understanding</a:t>
            </a:r>
            <a:endParaRPr lang="en-US" sz="2800" dirty="0"/>
          </a:p>
          <a:p>
            <a:pPr>
              <a:buClrTx/>
              <a:buSzPct val="100000"/>
              <a:buFont typeface="Arial" panose="020B0604020202020204" pitchFamily="34" charset="0"/>
              <a:buChar char="•"/>
            </a:pPr>
            <a:r>
              <a:rPr lang="en-US" sz="2800" dirty="0"/>
              <a:t>Capture </a:t>
            </a:r>
            <a:r>
              <a:rPr lang="en-US" sz="2800" dirty="0" smtClean="0"/>
              <a:t>student misconceptions and higher </a:t>
            </a:r>
            <a:r>
              <a:rPr lang="en-US" sz="2800" dirty="0"/>
              <a:t>levels of </a:t>
            </a:r>
            <a:r>
              <a:rPr lang="en-US" sz="2800" dirty="0" smtClean="0"/>
              <a:t>learning</a:t>
            </a:r>
            <a:endParaRPr lang="en-US" sz="2800" dirty="0"/>
          </a:p>
        </p:txBody>
      </p:sp>
      <p:sp>
        <p:nvSpPr>
          <p:cNvPr id="5" name="Rectangle 4"/>
          <p:cNvSpPr/>
          <p:nvPr/>
        </p:nvSpPr>
        <p:spPr>
          <a:xfrm>
            <a:off x="76200" y="1447800"/>
            <a:ext cx="4419600" cy="4832092"/>
          </a:xfrm>
          <a:prstGeom prst="rect">
            <a:avLst/>
          </a:prstGeom>
        </p:spPr>
        <p:txBody>
          <a:bodyPr wrap="square">
            <a:spAutoFit/>
          </a:bodyPr>
          <a:lstStyle/>
          <a:p>
            <a:pPr algn="ctr"/>
            <a:r>
              <a:rPr lang="en-US" sz="2800" b="1" dirty="0" smtClean="0"/>
              <a:t>Traditional Assessments</a:t>
            </a:r>
            <a:endParaRPr lang="en-US" sz="2800" dirty="0"/>
          </a:p>
          <a:p>
            <a:pPr marL="285750" lvl="0" indent="-285750">
              <a:buFont typeface="Arial" panose="020B0604020202020204" pitchFamily="34" charset="0"/>
              <a:buChar char="•"/>
            </a:pPr>
            <a:r>
              <a:rPr lang="en-US" sz="2800" dirty="0"/>
              <a:t>Use multiple choice items</a:t>
            </a:r>
          </a:p>
          <a:p>
            <a:pPr marL="285750" lvl="0" indent="-285750">
              <a:buFont typeface="Arial" panose="020B0604020202020204" pitchFamily="34" charset="0"/>
              <a:buChar char="•"/>
            </a:pPr>
            <a:r>
              <a:rPr lang="en-US" sz="2800" dirty="0"/>
              <a:t>Assess science </a:t>
            </a:r>
            <a:r>
              <a:rPr lang="en-US" sz="2800" dirty="0" smtClean="0"/>
              <a:t>declarative knowledge </a:t>
            </a:r>
            <a:r>
              <a:rPr lang="en-US" sz="2800" dirty="0"/>
              <a:t>out of context</a:t>
            </a:r>
          </a:p>
          <a:p>
            <a:pPr marL="285750" lvl="0" indent="-285750">
              <a:buFont typeface="Arial" panose="020B0604020202020204" pitchFamily="34" charset="0"/>
              <a:buChar char="•"/>
            </a:pPr>
            <a:r>
              <a:rPr lang="en-US" sz="2800" dirty="0" smtClean="0"/>
              <a:t>Rarely assess science procedural knowledge</a:t>
            </a:r>
            <a:endParaRPr lang="en-US" sz="2800" dirty="0"/>
          </a:p>
          <a:p>
            <a:pPr marL="285750" lvl="0" indent="-285750">
              <a:buFont typeface="Arial" panose="020B0604020202020204" pitchFamily="34" charset="0"/>
              <a:buChar char="•"/>
            </a:pPr>
            <a:r>
              <a:rPr lang="en-US" sz="2800" dirty="0"/>
              <a:t>Do not accurately record evidence of student thinking</a:t>
            </a:r>
          </a:p>
          <a:p>
            <a:pPr marL="285750" lvl="0" indent="-285750">
              <a:buFont typeface="Arial" panose="020B0604020202020204" pitchFamily="34" charset="0"/>
              <a:buChar char="•"/>
            </a:pPr>
            <a:r>
              <a:rPr lang="en-US" sz="2800" dirty="0"/>
              <a:t>May not capture higher levels of student performance</a:t>
            </a:r>
          </a:p>
        </p:txBody>
      </p:sp>
      <p:cxnSp>
        <p:nvCxnSpPr>
          <p:cNvPr id="7" name="Straight Connector 6"/>
          <p:cNvCxnSpPr/>
          <p:nvPr/>
        </p:nvCxnSpPr>
        <p:spPr>
          <a:xfrm>
            <a:off x="4572000" y="1676400"/>
            <a:ext cx="0" cy="5029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85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Tasks</a:t>
            </a:r>
            <a:endParaRPr lang="en-US" dirty="0"/>
          </a:p>
        </p:txBody>
      </p:sp>
      <p:sp>
        <p:nvSpPr>
          <p:cNvPr id="3" name="Text Placeholder 2"/>
          <p:cNvSpPr>
            <a:spLocks noGrp="1"/>
          </p:cNvSpPr>
          <p:nvPr>
            <p:ph type="body" idx="1"/>
          </p:nvPr>
        </p:nvSpPr>
        <p:spPr/>
        <p:txBody>
          <a:bodyPr>
            <a:normAutofit/>
          </a:bodyPr>
          <a:lstStyle/>
          <a:p>
            <a:pPr>
              <a:buClrTx/>
              <a:buSzPct val="100000"/>
              <a:buFont typeface="Arial" panose="020B0604020202020204" pitchFamily="34" charset="0"/>
              <a:buChar char="•"/>
            </a:pPr>
            <a:r>
              <a:rPr lang="en-US" dirty="0"/>
              <a:t>Performance tasks or transfer tasks allow educators to capture the kind of information that would best serve as evidence of </a:t>
            </a:r>
            <a:r>
              <a:rPr lang="en-US" dirty="0" smtClean="0"/>
              <a:t>scientific </a:t>
            </a:r>
            <a:r>
              <a:rPr lang="en-US" dirty="0"/>
              <a:t>transfer. </a:t>
            </a:r>
            <a:endParaRPr lang="en-US" dirty="0" smtClean="0"/>
          </a:p>
          <a:p>
            <a:pPr>
              <a:buClrTx/>
              <a:buSzPct val="100000"/>
              <a:buFont typeface="Arial" panose="020B0604020202020204" pitchFamily="34" charset="0"/>
              <a:buChar char="•"/>
            </a:pPr>
            <a:r>
              <a:rPr lang="en-US" dirty="0"/>
              <a:t>T</a:t>
            </a:r>
            <a:r>
              <a:rPr lang="en-US" dirty="0" smtClean="0"/>
              <a:t>hese </a:t>
            </a:r>
            <a:r>
              <a:rPr lang="en-US" dirty="0"/>
              <a:t>assessments </a:t>
            </a:r>
            <a:r>
              <a:rPr lang="en-US" dirty="0" smtClean="0"/>
              <a:t>tools engage </a:t>
            </a:r>
            <a:r>
              <a:rPr lang="en-US" dirty="0"/>
              <a:t>students </a:t>
            </a:r>
            <a:r>
              <a:rPr lang="en-US" dirty="0" smtClean="0"/>
              <a:t>in investigations to </a:t>
            </a:r>
            <a:r>
              <a:rPr lang="en-US" dirty="0"/>
              <a:t>demonstrate what they learned </a:t>
            </a:r>
            <a:r>
              <a:rPr lang="en-US" dirty="0" smtClean="0"/>
              <a:t>over many weeks </a:t>
            </a:r>
            <a:r>
              <a:rPr lang="en-US" dirty="0" smtClean="0"/>
              <a:t>in </a:t>
            </a:r>
            <a:r>
              <a:rPr lang="en-US" dirty="0"/>
              <a:t>similar yet different contexts. </a:t>
            </a:r>
          </a:p>
        </p:txBody>
      </p:sp>
      <p:sp>
        <p:nvSpPr>
          <p:cNvPr id="4" name="Footer Placeholder 3"/>
          <p:cNvSpPr>
            <a:spLocks noGrp="1"/>
          </p:cNvSpPr>
          <p:nvPr>
            <p:ph type="ftr" sz="quarter" idx="11"/>
          </p:nvPr>
        </p:nvSpPr>
        <p:spPr/>
        <p:txBody>
          <a:bodyPr/>
          <a:lstStyle/>
          <a:p>
            <a:endParaRPr lang="en-US" dirty="0"/>
          </a:p>
        </p:txBody>
      </p:sp>
      <p:pic>
        <p:nvPicPr>
          <p:cNvPr id="5"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9941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Tasks</a:t>
            </a:r>
            <a:endParaRPr lang="en-US" dirty="0"/>
          </a:p>
        </p:txBody>
      </p:sp>
      <p:sp>
        <p:nvSpPr>
          <p:cNvPr id="3" name="Text Placeholder 2"/>
          <p:cNvSpPr>
            <a:spLocks noGrp="1"/>
          </p:cNvSpPr>
          <p:nvPr>
            <p:ph type="body" idx="1"/>
          </p:nvPr>
        </p:nvSpPr>
        <p:spPr/>
        <p:txBody>
          <a:bodyPr>
            <a:normAutofit/>
          </a:bodyPr>
          <a:lstStyle/>
          <a:p>
            <a:pPr>
              <a:buClrTx/>
              <a:buSzPct val="100000"/>
              <a:buFont typeface="Arial" panose="020B0604020202020204" pitchFamily="34" charset="0"/>
              <a:buChar char="•"/>
            </a:pPr>
            <a:r>
              <a:rPr lang="en-US" dirty="0" smtClean="0"/>
              <a:t>Crosscutting </a:t>
            </a:r>
            <a:r>
              <a:rPr lang="en-US" dirty="0"/>
              <a:t>Concepts are useful while creating </a:t>
            </a:r>
            <a:r>
              <a:rPr lang="en-US" dirty="0" smtClean="0"/>
              <a:t>tasks may produce evidence about learning transfer </a:t>
            </a:r>
            <a:r>
              <a:rPr lang="en-US" dirty="0"/>
              <a:t>because they allow the assessment of concepts using different contexts.  </a:t>
            </a:r>
            <a:endParaRPr lang="en-US" dirty="0" smtClean="0"/>
          </a:p>
          <a:p>
            <a:pPr>
              <a:buClrTx/>
              <a:buSzPct val="100000"/>
              <a:buFont typeface="Arial" panose="020B0604020202020204" pitchFamily="34" charset="0"/>
              <a:buChar char="•"/>
            </a:pPr>
            <a:r>
              <a:rPr lang="en-US" dirty="0" smtClean="0"/>
              <a:t>For </a:t>
            </a:r>
            <a:r>
              <a:rPr lang="en-US" dirty="0"/>
              <a:t>instance, if an instructional unit focused on investigating a core idea through the lens of systems and system models, a transfer task might ask a student to explore the structure and function of the parts of the same system.</a:t>
            </a:r>
          </a:p>
          <a:p>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396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Tasks</a:t>
            </a:r>
            <a:endParaRPr lang="en-US" dirty="0"/>
          </a:p>
        </p:txBody>
      </p:sp>
      <p:sp>
        <p:nvSpPr>
          <p:cNvPr id="3" name="Text Placeholder 2"/>
          <p:cNvSpPr>
            <a:spLocks noGrp="1"/>
          </p:cNvSpPr>
          <p:nvPr>
            <p:ph type="body" idx="1"/>
          </p:nvPr>
        </p:nvSpPr>
        <p:spPr/>
        <p:txBody>
          <a:bodyPr>
            <a:normAutofit/>
          </a:bodyPr>
          <a:lstStyle/>
          <a:p>
            <a:pPr>
              <a:buClrTx/>
              <a:buSzPct val="100000"/>
              <a:buFont typeface="Arial" panose="020B0604020202020204" pitchFamily="34" charset="0"/>
              <a:buChar char="•"/>
            </a:pPr>
            <a:r>
              <a:rPr lang="en-US" dirty="0"/>
              <a:t>Transfer tasks also </a:t>
            </a:r>
            <a:r>
              <a:rPr lang="en-US" dirty="0" smtClean="0"/>
              <a:t>allow </a:t>
            </a:r>
            <a:r>
              <a:rPr lang="en-US" dirty="0"/>
              <a:t>students to demonstrate a particular Scientific or Engineering Practice. </a:t>
            </a:r>
          </a:p>
          <a:p>
            <a:pPr>
              <a:buClrTx/>
              <a:buSzPct val="100000"/>
              <a:buFont typeface="Arial" panose="020B0604020202020204" pitchFamily="34" charset="0"/>
              <a:buChar char="•"/>
            </a:pPr>
            <a:endParaRPr lang="en-US" dirty="0"/>
          </a:p>
          <a:p>
            <a:pPr>
              <a:buClrTx/>
              <a:buSzPct val="100000"/>
              <a:buFont typeface="Arial" panose="020B0604020202020204" pitchFamily="34" charset="0"/>
              <a:buChar char="•"/>
            </a:pPr>
            <a:r>
              <a:rPr lang="en-US" dirty="0"/>
              <a:t>For example a transfer task that requires students to explore the Crosscutting Concept of scale, proportion, and quantity, would also assess the Practice of analyzing and interpreting data. </a:t>
            </a:r>
          </a:p>
        </p:txBody>
      </p:sp>
      <p:sp>
        <p:nvSpPr>
          <p:cNvPr id="4" name="Footer Placeholder 3"/>
          <p:cNvSpPr>
            <a:spLocks noGrp="1"/>
          </p:cNvSpPr>
          <p:nvPr>
            <p:ph type="ftr" sz="quarter" idx="11"/>
          </p:nvPr>
        </p:nvSpPr>
        <p:spPr/>
        <p:txBody>
          <a:bodyPr/>
          <a:lstStyle/>
          <a:p>
            <a:endParaRPr lang="en-US" dirty="0"/>
          </a:p>
        </p:txBody>
      </p:sp>
      <p:pic>
        <p:nvPicPr>
          <p:cNvPr id="5"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1605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Transfer Task</a:t>
            </a:r>
            <a:endParaRPr lang="en-US" dirty="0"/>
          </a:p>
        </p:txBody>
      </p:sp>
      <p:sp>
        <p:nvSpPr>
          <p:cNvPr id="4" name="Footer Placeholder 3"/>
          <p:cNvSpPr>
            <a:spLocks noGrp="1"/>
          </p:cNvSpPr>
          <p:nvPr>
            <p:ph type="ftr" sz="quarter" idx="11"/>
          </p:nvPr>
        </p:nvSpPr>
        <p:spPr>
          <a:xfrm>
            <a:off x="609600" y="6400606"/>
            <a:ext cx="8001000" cy="381194"/>
          </a:xfrm>
        </p:spPr>
        <p:txBody>
          <a:bodyPr/>
          <a:lstStyle/>
          <a:p>
            <a:pPr algn="l"/>
            <a:r>
              <a:rPr lang="en-US" dirty="0">
                <a:solidFill>
                  <a:schemeClr val="tx1"/>
                </a:solidFill>
              </a:rPr>
              <a:t>Adapted from: Yet more everyday science mysteries: stories for inquiry-based science teaching by Richard </a:t>
            </a:r>
            <a:r>
              <a:rPr lang="en-US" dirty="0" err="1">
                <a:solidFill>
                  <a:schemeClr val="tx1"/>
                </a:solidFill>
              </a:rPr>
              <a:t>Konicek</a:t>
            </a:r>
            <a:r>
              <a:rPr lang="en-US" dirty="0">
                <a:solidFill>
                  <a:schemeClr val="tx1"/>
                </a:solidFill>
              </a:rPr>
              <a:t>-Moran </a:t>
            </a:r>
          </a:p>
        </p:txBody>
      </p:sp>
      <p:graphicFrame>
        <p:nvGraphicFramePr>
          <p:cNvPr id="5" name="Table 4"/>
          <p:cNvGraphicFramePr>
            <a:graphicFrameLocks noGrp="1"/>
          </p:cNvGraphicFramePr>
          <p:nvPr>
            <p:extLst>
              <p:ext uri="{D42A27DB-BD31-4B8C-83A1-F6EECF244321}">
                <p14:modId xmlns:p14="http://schemas.microsoft.com/office/powerpoint/2010/main" val="3445090624"/>
              </p:ext>
            </p:extLst>
          </p:nvPr>
        </p:nvGraphicFramePr>
        <p:xfrm>
          <a:off x="304800" y="1600200"/>
          <a:ext cx="8686800" cy="4255516"/>
        </p:xfrm>
        <a:graphic>
          <a:graphicData uri="http://schemas.openxmlformats.org/drawingml/2006/table">
            <a:tbl>
              <a:tblPr firstRow="1" firstCol="1" bandRow="1">
                <a:tableStyleId>{B301B821-A1FF-4177-AEE7-76D212191A09}</a:tableStyleId>
              </a:tblPr>
              <a:tblGrid>
                <a:gridCol w="8686800"/>
              </a:tblGrid>
              <a:tr h="4038600">
                <a:tc>
                  <a:txBody>
                    <a:bodyPr/>
                    <a:lstStyle/>
                    <a:p>
                      <a:pPr marL="0" marR="52705" indent="182880" algn="just">
                        <a:lnSpc>
                          <a:spcPct val="95000"/>
                        </a:lnSpc>
                        <a:spcBef>
                          <a:spcPts val="0"/>
                        </a:spcBef>
                        <a:spcAft>
                          <a:spcPts val="600"/>
                        </a:spcAft>
                        <a:tabLst>
                          <a:tab pos="182880" algn="l"/>
                        </a:tabLst>
                      </a:pPr>
                      <a:r>
                        <a:rPr lang="en-US" sz="1800" b="0" spc="-5" dirty="0">
                          <a:solidFill>
                            <a:schemeClr val="tx1"/>
                          </a:solidFill>
                          <a:effectLst/>
                        </a:rPr>
                        <a:t>You will plan investigations to help Caroline better understand changes in matter.</a:t>
                      </a:r>
                    </a:p>
                    <a:p>
                      <a:pPr marL="0" marR="52705" indent="182880" algn="just">
                        <a:lnSpc>
                          <a:spcPct val="95000"/>
                        </a:lnSpc>
                        <a:spcBef>
                          <a:spcPts val="0"/>
                        </a:spcBef>
                        <a:spcAft>
                          <a:spcPts val="600"/>
                        </a:spcAft>
                        <a:tabLst>
                          <a:tab pos="182880" algn="l"/>
                        </a:tabLst>
                      </a:pPr>
                      <a:r>
                        <a:rPr lang="en-US" sz="1800" b="0" spc="-5" dirty="0">
                          <a:solidFill>
                            <a:schemeClr val="tx1"/>
                          </a:solidFill>
                          <a:effectLst/>
                        </a:rPr>
                        <a:t>Lisa found her sister Caroline stirring her iced tea madly. Caroline said that she was trying to make sugar melt. Lisa told Caroline that what she was actually doing was dissolving the sugar, not melting it. Caroline was confused.  She said that she knew that lots of things melt such as ice cream, ice cubes, candy in her mouth, sugar in hot tea, and chocolate. After thinking about it some more Caroline, concluded that melting and dissolving were the same thing.</a:t>
                      </a:r>
                    </a:p>
                    <a:p>
                      <a:pPr marL="0" marR="52705" indent="182880" algn="just">
                        <a:lnSpc>
                          <a:spcPct val="95000"/>
                        </a:lnSpc>
                        <a:spcBef>
                          <a:spcPts val="0"/>
                        </a:spcBef>
                        <a:spcAft>
                          <a:spcPts val="600"/>
                        </a:spcAft>
                        <a:tabLst>
                          <a:tab pos="182880" algn="l"/>
                        </a:tabLst>
                      </a:pPr>
                      <a:r>
                        <a:rPr lang="en-US" sz="1800" b="0" spc="-5" dirty="0">
                          <a:solidFill>
                            <a:schemeClr val="tx1"/>
                          </a:solidFill>
                          <a:effectLst/>
                        </a:rPr>
                        <a:t>Your job is to design a series of investigations that Caroline could follow so that she can learn the difference between melting and dissolving.  </a:t>
                      </a:r>
                    </a:p>
                    <a:p>
                      <a:pPr marL="0" marR="52705" indent="182880" algn="just">
                        <a:lnSpc>
                          <a:spcPct val="95000"/>
                        </a:lnSpc>
                        <a:spcBef>
                          <a:spcPts val="0"/>
                        </a:spcBef>
                        <a:spcAft>
                          <a:spcPts val="600"/>
                        </a:spcAft>
                        <a:tabLst>
                          <a:tab pos="182880" algn="l"/>
                        </a:tabLst>
                      </a:pPr>
                      <a:r>
                        <a:rPr lang="en-US" sz="1800" b="0" spc="-5" dirty="0">
                          <a:solidFill>
                            <a:schemeClr val="tx1"/>
                          </a:solidFill>
                          <a:effectLst/>
                        </a:rPr>
                        <a:t>Be sure to include:</a:t>
                      </a:r>
                    </a:p>
                    <a:p>
                      <a:pPr marL="342900" marR="52705" lvl="0" indent="-342900" algn="just">
                        <a:lnSpc>
                          <a:spcPct val="95000"/>
                        </a:lnSpc>
                        <a:spcBef>
                          <a:spcPts val="0"/>
                        </a:spcBef>
                        <a:spcAft>
                          <a:spcPts val="600"/>
                        </a:spcAft>
                        <a:buFont typeface="Symbol"/>
                        <a:buChar char=""/>
                        <a:tabLst>
                          <a:tab pos="182880" algn="l"/>
                        </a:tabLst>
                      </a:pPr>
                      <a:r>
                        <a:rPr lang="en-US" sz="1800" b="0" spc="-5" dirty="0">
                          <a:solidFill>
                            <a:schemeClr val="tx1"/>
                          </a:solidFill>
                          <a:effectLst/>
                        </a:rPr>
                        <a:t>Clear directions for the activities (include diagrams and pictures).</a:t>
                      </a:r>
                    </a:p>
                    <a:p>
                      <a:pPr marL="342900" marR="52705" lvl="0" indent="-342900" algn="just">
                        <a:lnSpc>
                          <a:spcPct val="95000"/>
                        </a:lnSpc>
                        <a:spcBef>
                          <a:spcPts val="0"/>
                        </a:spcBef>
                        <a:spcAft>
                          <a:spcPts val="600"/>
                        </a:spcAft>
                        <a:buFont typeface="Symbol"/>
                        <a:buChar char=""/>
                        <a:tabLst>
                          <a:tab pos="182880" algn="l"/>
                        </a:tabLst>
                      </a:pPr>
                      <a:r>
                        <a:rPr lang="en-US" sz="1800" b="0" spc="-5" dirty="0">
                          <a:solidFill>
                            <a:schemeClr val="tx1"/>
                          </a:solidFill>
                          <a:effectLst/>
                        </a:rPr>
                        <a:t>A list of materials and tools that are needed.</a:t>
                      </a:r>
                    </a:p>
                    <a:p>
                      <a:pPr marL="342900" marR="52705" lvl="0" indent="-342900" algn="just">
                        <a:lnSpc>
                          <a:spcPct val="95000"/>
                        </a:lnSpc>
                        <a:spcBef>
                          <a:spcPts val="0"/>
                        </a:spcBef>
                        <a:spcAft>
                          <a:spcPts val="600"/>
                        </a:spcAft>
                        <a:buFont typeface="Symbol"/>
                        <a:buChar char=""/>
                        <a:tabLst>
                          <a:tab pos="182880" algn="l"/>
                        </a:tabLst>
                      </a:pPr>
                      <a:r>
                        <a:rPr lang="en-US" sz="1800" b="0" spc="-5" dirty="0">
                          <a:solidFill>
                            <a:schemeClr val="tx1"/>
                          </a:solidFill>
                          <a:effectLst/>
                        </a:rPr>
                        <a:t>Sample graphic organizers that Lisa can use to record her observations.</a:t>
                      </a:r>
                    </a:p>
                    <a:p>
                      <a:pPr marL="342900" marR="52705" lvl="0" indent="-342900" algn="just">
                        <a:lnSpc>
                          <a:spcPct val="95000"/>
                        </a:lnSpc>
                        <a:spcBef>
                          <a:spcPts val="0"/>
                        </a:spcBef>
                        <a:spcAft>
                          <a:spcPts val="600"/>
                        </a:spcAft>
                        <a:buFont typeface="Symbol"/>
                        <a:buChar char=""/>
                        <a:tabLst>
                          <a:tab pos="182880" algn="l"/>
                        </a:tabLst>
                      </a:pPr>
                      <a:r>
                        <a:rPr lang="en-US" sz="1800" b="0" spc="-5" dirty="0">
                          <a:solidFill>
                            <a:schemeClr val="tx1"/>
                          </a:solidFill>
                          <a:effectLst/>
                        </a:rPr>
                        <a:t>Teacher notes with the expected results for each activity and the patterns that would be observed during the melting or dissolving</a:t>
                      </a:r>
                      <a:r>
                        <a:rPr lang="en-US" sz="1800" b="0" spc="-5" dirty="0" smtClean="0">
                          <a:solidFill>
                            <a:schemeClr val="tx1"/>
                          </a:solidFill>
                          <a:effectLst/>
                        </a:rPr>
                        <a:t>.</a:t>
                      </a:r>
                    </a:p>
                  </a:txBody>
                  <a:tcPr marL="36830" marR="36830" marT="36830" marB="36830">
                    <a:solidFill>
                      <a:schemeClr val="accent1">
                        <a:lumMod val="20000"/>
                        <a:lumOff val="80000"/>
                      </a:schemeClr>
                    </a:solidFill>
                  </a:tcPr>
                </a:tc>
              </a:tr>
            </a:tbl>
          </a:graphicData>
        </a:graphic>
      </p:graphicFrame>
      <p:sp>
        <p:nvSpPr>
          <p:cNvPr id="8" name="Rectangle 7"/>
          <p:cNvSpPr/>
          <p:nvPr/>
        </p:nvSpPr>
        <p:spPr>
          <a:xfrm>
            <a:off x="228600" y="5867400"/>
            <a:ext cx="8686800" cy="618631"/>
          </a:xfrm>
          <a:prstGeom prst="rect">
            <a:avLst/>
          </a:prstGeom>
        </p:spPr>
        <p:txBody>
          <a:bodyPr wrap="square">
            <a:spAutoFit/>
          </a:bodyPr>
          <a:lstStyle/>
          <a:p>
            <a:pPr marR="52705" lvl="0" algn="just">
              <a:lnSpc>
                <a:spcPct val="95000"/>
              </a:lnSpc>
              <a:spcAft>
                <a:spcPts val="600"/>
              </a:spcAft>
              <a:tabLst>
                <a:tab pos="182880" algn="l"/>
              </a:tabLst>
              <a:defRPr/>
            </a:pPr>
            <a:r>
              <a:rPr lang="en-US" b="1" dirty="0">
                <a:solidFill>
                  <a:srgbClr val="1F4BC7"/>
                </a:solidFill>
              </a:rPr>
              <a:t>This Transfer Task targets the Practice of planning and carrying out investigations and the Crosscutting concept of analyzing patterns.</a:t>
            </a:r>
          </a:p>
        </p:txBody>
      </p:sp>
    </p:spTree>
    <p:extLst>
      <p:ext uri="{BB962C8B-B14F-4D97-AF65-F5344CB8AC3E}">
        <p14:creationId xmlns:p14="http://schemas.microsoft.com/office/powerpoint/2010/main" val="29612368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Transfer Tasks at Alexandria City Public Schools (ACPS)</a:t>
            </a:r>
            <a:endParaRPr lang="en-US" dirty="0"/>
          </a:p>
        </p:txBody>
      </p:sp>
      <p:sp>
        <p:nvSpPr>
          <p:cNvPr id="3" name="Text Placeholder 2"/>
          <p:cNvSpPr>
            <a:spLocks noGrp="1"/>
          </p:cNvSpPr>
          <p:nvPr>
            <p:ph type="body" idx="1"/>
          </p:nvPr>
        </p:nvSpPr>
        <p:spPr/>
        <p:txBody>
          <a:bodyPr>
            <a:normAutofit/>
          </a:bodyPr>
          <a:lstStyle/>
          <a:p>
            <a:pPr>
              <a:buClrTx/>
              <a:buSzPct val="100000"/>
              <a:buFont typeface="Arial" panose="020B0604020202020204" pitchFamily="34" charset="0"/>
              <a:buChar char="•"/>
            </a:pPr>
            <a:r>
              <a:rPr lang="en-US" dirty="0"/>
              <a:t>At ACPS we determined that our K-12 science measurement topics would match the NGSS Practices and Crosscutting Concepts.  </a:t>
            </a:r>
          </a:p>
          <a:p>
            <a:pPr>
              <a:buClrTx/>
              <a:buSzPct val="100000"/>
              <a:buFont typeface="Arial" panose="020B0604020202020204" pitchFamily="34" charset="0"/>
              <a:buChar char="•"/>
            </a:pPr>
            <a:r>
              <a:rPr lang="en-US" dirty="0"/>
              <a:t>For </a:t>
            </a:r>
            <a:r>
              <a:rPr lang="en-US" dirty="0" smtClean="0"/>
              <a:t>each </a:t>
            </a:r>
            <a:r>
              <a:rPr lang="en-US" dirty="0"/>
              <a:t>measurement </a:t>
            </a:r>
            <a:r>
              <a:rPr lang="en-US" dirty="0" smtClean="0"/>
              <a:t>topic </a:t>
            </a:r>
            <a:r>
              <a:rPr lang="en-US" dirty="0"/>
              <a:t>we developed rubrics in grade-bands (Kindergarten-2</a:t>
            </a:r>
            <a:r>
              <a:rPr lang="en-US" baseline="30000" dirty="0"/>
              <a:t>nd</a:t>
            </a:r>
            <a:r>
              <a:rPr lang="en-US" dirty="0"/>
              <a:t>, 3</a:t>
            </a:r>
            <a:r>
              <a:rPr lang="en-US" baseline="30000" dirty="0"/>
              <a:t>rd</a:t>
            </a:r>
            <a:r>
              <a:rPr lang="en-US" dirty="0"/>
              <a:t>-5</a:t>
            </a:r>
            <a:r>
              <a:rPr lang="en-US" baseline="30000" dirty="0"/>
              <a:t>th</a:t>
            </a:r>
            <a:r>
              <a:rPr lang="en-US" dirty="0"/>
              <a:t>, 6</a:t>
            </a:r>
            <a:r>
              <a:rPr lang="en-US" baseline="30000" dirty="0"/>
              <a:t>th</a:t>
            </a:r>
            <a:r>
              <a:rPr lang="en-US" dirty="0"/>
              <a:t>-8</a:t>
            </a:r>
            <a:r>
              <a:rPr lang="en-US" baseline="30000" dirty="0"/>
              <a:t>th</a:t>
            </a:r>
            <a:r>
              <a:rPr lang="en-US" dirty="0"/>
              <a:t>, and 9</a:t>
            </a:r>
            <a:r>
              <a:rPr lang="en-US" baseline="30000" dirty="0"/>
              <a:t>th</a:t>
            </a:r>
            <a:r>
              <a:rPr lang="en-US" dirty="0"/>
              <a:t>-12</a:t>
            </a:r>
            <a:r>
              <a:rPr lang="en-US" baseline="30000" dirty="0"/>
              <a:t>th</a:t>
            </a:r>
            <a:r>
              <a:rPr lang="en-US" dirty="0"/>
              <a:t>).  </a:t>
            </a:r>
          </a:p>
        </p:txBody>
      </p:sp>
      <p:sp>
        <p:nvSpPr>
          <p:cNvPr id="4" name="Footer Placeholder 3"/>
          <p:cNvSpPr>
            <a:spLocks noGrp="1"/>
          </p:cNvSpPr>
          <p:nvPr>
            <p:ph type="ftr" sz="quarter" idx="11"/>
          </p:nvPr>
        </p:nvSpPr>
        <p:spPr/>
        <p:txBody>
          <a:bodyPr/>
          <a:lstStyle/>
          <a:p>
            <a:endParaRPr lang="en-US" dirty="0"/>
          </a:p>
        </p:txBody>
      </p:sp>
      <p:pic>
        <p:nvPicPr>
          <p:cNvPr id="5"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74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 Tasks at ACPS</a:t>
            </a:r>
          </a:p>
        </p:txBody>
      </p:sp>
      <p:sp>
        <p:nvSpPr>
          <p:cNvPr id="3" name="Text Placeholder 2"/>
          <p:cNvSpPr>
            <a:spLocks noGrp="1"/>
          </p:cNvSpPr>
          <p:nvPr>
            <p:ph type="body" idx="1"/>
          </p:nvPr>
        </p:nvSpPr>
        <p:spPr>
          <a:xfrm>
            <a:off x="381000" y="1652692"/>
            <a:ext cx="4876800" cy="4648765"/>
          </a:xfrm>
        </p:spPr>
        <p:txBody>
          <a:bodyPr>
            <a:noAutofit/>
          </a:bodyPr>
          <a:lstStyle/>
          <a:p>
            <a:pPr>
              <a:buClrTx/>
              <a:buSzPct val="100000"/>
              <a:buFont typeface="Arial" panose="020B0604020202020204" pitchFamily="34" charset="0"/>
              <a:buChar char="•"/>
            </a:pPr>
            <a:r>
              <a:rPr lang="en-US" dirty="0"/>
              <a:t>Each transfer task targets two measurement topics (one Practice and one Crosscutting Concept). </a:t>
            </a:r>
            <a:endParaRPr lang="en-US" dirty="0" smtClean="0"/>
          </a:p>
          <a:p>
            <a:pPr>
              <a:buClrTx/>
              <a:buSzPct val="100000"/>
              <a:buFont typeface="Arial" panose="020B0604020202020204" pitchFamily="34" charset="0"/>
              <a:buChar char="•"/>
            </a:pPr>
            <a:r>
              <a:rPr lang="en-US" dirty="0" smtClean="0"/>
              <a:t>The </a:t>
            </a:r>
            <a:r>
              <a:rPr lang="en-US" dirty="0"/>
              <a:t>corresponding rubrics provide performance </a:t>
            </a:r>
            <a:r>
              <a:rPr lang="en-US" dirty="0" smtClean="0"/>
              <a:t>descriptors.  They also provide </a:t>
            </a:r>
            <a:r>
              <a:rPr lang="en-US" dirty="0"/>
              <a:t>teachers with </a:t>
            </a:r>
            <a:r>
              <a:rPr lang="en-US" dirty="0" smtClean="0"/>
              <a:t>sample language </a:t>
            </a:r>
            <a:r>
              <a:rPr lang="en-US" dirty="0"/>
              <a:t>to use as feedback for their students. </a:t>
            </a:r>
          </a:p>
        </p:txBody>
      </p:sp>
      <p:sp>
        <p:nvSpPr>
          <p:cNvPr id="4" name="Footer Placeholder 3"/>
          <p:cNvSpPr>
            <a:spLocks noGrp="1"/>
          </p:cNvSpPr>
          <p:nvPr>
            <p:ph type="ftr" sz="quarter" idx="1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822441" cy="2950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051683"/>
            <a:ext cx="2751168" cy="2772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 descr="S:\COMMON3-ndrive\6_EXECUTIVE OFFICE FOLDERS\BHackley\NewSSECLogoForBernadette-02-19-2013\NewB-FlushL-Block-Sun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8057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 Tasks at ACPS</a:t>
            </a:r>
          </a:p>
        </p:txBody>
      </p:sp>
      <p:sp>
        <p:nvSpPr>
          <p:cNvPr id="3" name="Text Placeholder 2"/>
          <p:cNvSpPr>
            <a:spLocks noGrp="1"/>
          </p:cNvSpPr>
          <p:nvPr>
            <p:ph type="body" idx="1"/>
          </p:nvPr>
        </p:nvSpPr>
        <p:spPr/>
        <p:txBody>
          <a:bodyPr>
            <a:noAutofit/>
          </a:bodyPr>
          <a:lstStyle/>
          <a:p>
            <a:pPr>
              <a:buClrTx/>
              <a:buSzPct val="100000"/>
              <a:buFont typeface="Arial" panose="020B0604020202020204" pitchFamily="34" charset="0"/>
              <a:buChar char="•"/>
            </a:pPr>
            <a:r>
              <a:rPr lang="en-US" dirty="0" smtClean="0"/>
              <a:t>Performance </a:t>
            </a:r>
            <a:r>
              <a:rPr lang="en-US" dirty="0"/>
              <a:t>is tracked from year to year. </a:t>
            </a:r>
            <a:endParaRPr lang="en-US" dirty="0" smtClean="0"/>
          </a:p>
          <a:p>
            <a:pPr>
              <a:buClrTx/>
              <a:buSzPct val="100000"/>
              <a:buFont typeface="Arial" panose="020B0604020202020204" pitchFamily="34" charset="0"/>
              <a:buChar char="•"/>
            </a:pPr>
            <a:r>
              <a:rPr lang="en-US" dirty="0" smtClean="0"/>
              <a:t>Transfer </a:t>
            </a:r>
            <a:r>
              <a:rPr lang="en-US" dirty="0"/>
              <a:t>Task </a:t>
            </a:r>
            <a:r>
              <a:rPr lang="en-US" dirty="0" smtClean="0"/>
              <a:t>performance are </a:t>
            </a:r>
            <a:r>
              <a:rPr lang="en-US" dirty="0"/>
              <a:t>also used as part of a larger comprehensive </a:t>
            </a:r>
            <a:r>
              <a:rPr lang="en-US" dirty="0" smtClean="0"/>
              <a:t>assessment </a:t>
            </a:r>
            <a:r>
              <a:rPr lang="en-US" dirty="0"/>
              <a:t>plan </a:t>
            </a:r>
            <a:r>
              <a:rPr lang="en-US" dirty="0" smtClean="0"/>
              <a:t>that </a:t>
            </a:r>
            <a:r>
              <a:rPr lang="en-US" dirty="0" smtClean="0"/>
              <a:t>includes </a:t>
            </a:r>
            <a:r>
              <a:rPr lang="en-US" dirty="0" smtClean="0"/>
              <a:t>classroom formative assessment, to </a:t>
            </a:r>
            <a:r>
              <a:rPr lang="en-US" dirty="0"/>
              <a:t>monitor </a:t>
            </a:r>
            <a:r>
              <a:rPr lang="en-US" dirty="0" smtClean="0"/>
              <a:t>the quality of our curriculum and instruction </a:t>
            </a:r>
            <a:r>
              <a:rPr lang="en-US" dirty="0"/>
              <a:t>throughout the school-year.</a:t>
            </a:r>
          </a:p>
        </p:txBody>
      </p:sp>
      <p:sp>
        <p:nvSpPr>
          <p:cNvPr id="4" name="Footer Placeholder 3"/>
          <p:cNvSpPr>
            <a:spLocks noGrp="1"/>
          </p:cNvSpPr>
          <p:nvPr>
            <p:ph type="ftr" sz="quarter" idx="11"/>
          </p:nvPr>
        </p:nvSpPr>
        <p:spPr/>
        <p:txBody>
          <a:bodyPr/>
          <a:lstStyle/>
          <a:p>
            <a:endParaRPr lang="en-US" dirty="0"/>
          </a:p>
        </p:txBody>
      </p:sp>
      <p:pic>
        <p:nvPicPr>
          <p:cNvPr id="5"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103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title"/>
          </p:nvPr>
        </p:nvSpPr>
        <p:spPr/>
        <p:txBody>
          <a:bodyPr>
            <a:normAutofit/>
          </a:bodyPr>
          <a:lstStyle/>
          <a:p>
            <a:r>
              <a:rPr lang="en-US" dirty="0"/>
              <a:t>SSEC LASER i3 Initiative</a:t>
            </a:r>
          </a:p>
        </p:txBody>
      </p:sp>
      <p:sp>
        <p:nvSpPr>
          <p:cNvPr id="3" name="Rectangle 3"/>
          <p:cNvSpPr>
            <a:spLocks noGrp="1"/>
          </p:cNvSpPr>
          <p:nvPr>
            <p:ph type="body" idx="1"/>
          </p:nvPr>
        </p:nvSpPr>
        <p:spPr>
          <a:xfrm>
            <a:off x="612648" y="1600200"/>
            <a:ext cx="8153400" cy="2133600"/>
          </a:xfrm>
        </p:spPr>
        <p:txBody>
          <a:bodyPr>
            <a:normAutofit fontScale="92500" lnSpcReduction="10000"/>
          </a:bodyPr>
          <a:lstStyle/>
          <a:p>
            <a:r>
              <a:rPr lang="en-US" dirty="0" smtClean="0"/>
              <a:t>The </a:t>
            </a:r>
            <a:r>
              <a:rPr lang="en-US" dirty="0"/>
              <a:t>U.S. Department of Education has provided funding for the Smithsonian Science Education Center (SSEC) to validate its LASER </a:t>
            </a:r>
            <a:r>
              <a:rPr lang="en-US" dirty="0" smtClean="0"/>
              <a:t>model for </a:t>
            </a:r>
            <a:r>
              <a:rPr lang="en-US" dirty="0"/>
              <a:t>inquiry‐based science education programs through a randomized controlled trial (RCT</a:t>
            </a:r>
            <a:r>
              <a:rPr lang="en-US" dirty="0" smtClean="0"/>
              <a:t>).</a:t>
            </a:r>
            <a:endParaRPr lang="en-US" dirty="0"/>
          </a:p>
          <a:p>
            <a:pPr lvl="1">
              <a:buNone/>
            </a:pPr>
            <a:endParaRPr lang="en-US" dirty="0" smtClean="0"/>
          </a:p>
        </p:txBody>
      </p:sp>
      <p:pic>
        <p:nvPicPr>
          <p:cNvPr id="8" name="Picture 1" descr="S:\COMMON3-ndrive\6_EXECUTIVE OFFICE FOLDERS\BHackley\NewSSECLogoForBernadette-02-19-2013\NewB-FlushL-Block-Sun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685605984"/>
              </p:ext>
            </p:extLst>
          </p:nvPr>
        </p:nvGraphicFramePr>
        <p:xfrm>
          <a:off x="2133600" y="3886200"/>
          <a:ext cx="5034304" cy="2296160"/>
        </p:xfrm>
        <a:graphic>
          <a:graphicData uri="http://schemas.openxmlformats.org/drawingml/2006/table">
            <a:tbl>
              <a:tblPr firstRow="1" bandRow="1">
                <a:tableStyleId>{D27102A9-8310-4765-A935-A1911B00CA55}</a:tableStyleId>
              </a:tblPr>
              <a:tblGrid>
                <a:gridCol w="2743224"/>
                <a:gridCol w="2291080"/>
              </a:tblGrid>
              <a:tr h="609600">
                <a:tc>
                  <a:txBody>
                    <a:bodyPr/>
                    <a:lstStyle/>
                    <a:p>
                      <a:pPr algn="ctr"/>
                      <a:endParaRPr lang="en-US" dirty="0"/>
                    </a:p>
                  </a:txBody>
                  <a:tcPr/>
                </a:tc>
                <a:tc>
                  <a:txBody>
                    <a:bodyPr/>
                    <a:lstStyle/>
                    <a:p>
                      <a:pPr algn="ctr"/>
                      <a:r>
                        <a:rPr lang="en-US" sz="2000" dirty="0" smtClean="0"/>
                        <a:t>Actual Figures</a:t>
                      </a:r>
                      <a:endParaRPr lang="en-US" sz="2000" dirty="0"/>
                    </a:p>
                  </a:txBody>
                  <a:tcPr/>
                </a:tc>
              </a:tr>
              <a:tr h="523240">
                <a:tc>
                  <a:txBody>
                    <a:bodyPr/>
                    <a:lstStyle/>
                    <a:p>
                      <a:pPr algn="ctr"/>
                      <a:r>
                        <a:rPr lang="en-US" sz="2000" b="1" dirty="0" smtClean="0"/>
                        <a:t># students, grades 1-8</a:t>
                      </a:r>
                      <a:endParaRPr lang="en-US" sz="2000" b="1" dirty="0"/>
                    </a:p>
                  </a:txBody>
                  <a:tcPr/>
                </a:tc>
                <a:tc>
                  <a:txBody>
                    <a:bodyPr/>
                    <a:lstStyle/>
                    <a:p>
                      <a:pPr algn="ctr"/>
                      <a:r>
                        <a:rPr lang="en-US" dirty="0" smtClean="0">
                          <a:solidFill>
                            <a:schemeClr val="tx1"/>
                          </a:solidFill>
                        </a:rPr>
                        <a:t>73,889</a:t>
                      </a:r>
                      <a:endParaRPr lang="en-US" dirty="0">
                        <a:solidFill>
                          <a:schemeClr val="tx1"/>
                        </a:solidFill>
                      </a:endParaRPr>
                    </a:p>
                  </a:txBody>
                  <a:tcPr/>
                </a:tc>
              </a:tr>
              <a:tr h="523240">
                <a:tc>
                  <a:txBody>
                    <a:bodyPr/>
                    <a:lstStyle/>
                    <a:p>
                      <a:pPr algn="ctr"/>
                      <a:r>
                        <a:rPr lang="en-US" b="1" dirty="0" smtClean="0"/>
                        <a:t>#</a:t>
                      </a:r>
                      <a:r>
                        <a:rPr lang="en-US" b="1" baseline="0" dirty="0" smtClean="0"/>
                        <a:t> teachers</a:t>
                      </a:r>
                      <a:endParaRPr lang="en-US" b="1" dirty="0"/>
                    </a:p>
                  </a:txBody>
                  <a:tcPr/>
                </a:tc>
                <a:tc>
                  <a:txBody>
                    <a:bodyPr/>
                    <a:lstStyle/>
                    <a:p>
                      <a:pPr algn="ctr"/>
                      <a:r>
                        <a:rPr lang="en-US" dirty="0" smtClean="0"/>
                        <a:t>1,163</a:t>
                      </a:r>
                      <a:r>
                        <a:rPr lang="en-US" baseline="0" dirty="0" smtClean="0"/>
                        <a:t> (Y1)</a:t>
                      </a:r>
                    </a:p>
                    <a:p>
                      <a:pPr algn="ctr"/>
                      <a:r>
                        <a:rPr lang="en-US" dirty="0" smtClean="0"/>
                        <a:t>1,075</a:t>
                      </a:r>
                      <a:r>
                        <a:rPr lang="en-US" baseline="0" dirty="0" smtClean="0"/>
                        <a:t> (Y2)</a:t>
                      </a:r>
                      <a:endParaRPr lang="en-US" dirty="0"/>
                    </a:p>
                  </a:txBody>
                  <a:tcPr/>
                </a:tc>
              </a:tr>
              <a:tr h="523240">
                <a:tc>
                  <a:txBody>
                    <a:bodyPr/>
                    <a:lstStyle/>
                    <a:p>
                      <a:pPr algn="ctr"/>
                      <a:r>
                        <a:rPr lang="en-US" sz="2000" b="1" dirty="0" smtClean="0"/>
                        <a:t>% free/reduced lunch</a:t>
                      </a:r>
                      <a:endParaRPr lang="en-US" sz="2000" b="1" dirty="0"/>
                    </a:p>
                  </a:txBody>
                  <a:tcPr/>
                </a:tc>
                <a:tc>
                  <a:txBody>
                    <a:bodyPr/>
                    <a:lstStyle/>
                    <a:p>
                      <a:pPr algn="ctr"/>
                      <a:r>
                        <a:rPr lang="en-US" dirty="0" smtClean="0">
                          <a:solidFill>
                            <a:schemeClr val="tx1"/>
                          </a:solidFill>
                        </a:rPr>
                        <a:t>70%</a:t>
                      </a:r>
                      <a:endParaRPr lang="en-US" dirty="0">
                        <a:solidFill>
                          <a:schemeClr val="tx1"/>
                        </a:solidFill>
                      </a:endParaRPr>
                    </a:p>
                  </a:txBody>
                  <a:tcPr/>
                </a:tc>
              </a:tr>
            </a:tbl>
          </a:graphicData>
        </a:graphic>
      </p:graphicFrame>
    </p:spTree>
    <p:extLst>
      <p:ext uri="{BB962C8B-B14F-4D97-AF65-F5344CB8AC3E}">
        <p14:creationId xmlns:p14="http://schemas.microsoft.com/office/powerpoint/2010/main" val="1029542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Assessing Students </a:t>
            </a:r>
            <a:r>
              <a:rPr lang="en-US" dirty="0"/>
              <a:t>in </a:t>
            </a:r>
            <a:r>
              <a:rPr lang="en-US" dirty="0" smtClean="0"/>
              <a:t>Constructing </a:t>
            </a:r>
            <a:r>
              <a:rPr lang="en-US" dirty="0"/>
              <a:t/>
            </a:r>
            <a:br>
              <a:rPr lang="en-US" dirty="0"/>
            </a:br>
            <a:r>
              <a:rPr lang="en-US" dirty="0" smtClean="0"/>
              <a:t>Models </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3555746881"/>
              </p:ext>
            </p:extLst>
          </p:nvPr>
        </p:nvGraphicFramePr>
        <p:xfrm>
          <a:off x="1" y="2292457"/>
          <a:ext cx="9144000" cy="3678081"/>
        </p:xfrm>
        <a:graphic>
          <a:graphicData uri="http://schemas.openxmlformats.org/drawingml/2006/table">
            <a:tbl>
              <a:tblPr firstRow="1" bandRow="1">
                <a:tableStyleId>{5C22544A-7EE6-4342-B048-85BDC9FD1C3A}</a:tableStyleId>
              </a:tblPr>
              <a:tblGrid>
                <a:gridCol w="1902174"/>
                <a:gridCol w="2205174"/>
                <a:gridCol w="2154675"/>
                <a:gridCol w="2881977"/>
              </a:tblGrid>
              <a:tr h="430246">
                <a:tc>
                  <a:txBody>
                    <a:bodyPr/>
                    <a:lstStyle/>
                    <a:p>
                      <a:pPr algn="ctr"/>
                      <a:r>
                        <a:rPr lang="en-US" sz="2400" dirty="0" smtClean="0">
                          <a:latin typeface="+mn-lt"/>
                        </a:rPr>
                        <a:t>Grades K - 2</a:t>
                      </a:r>
                      <a:endParaRPr lang="en-US" sz="2400" dirty="0">
                        <a:latin typeface="+mn-lt"/>
                      </a:endParaRPr>
                    </a:p>
                  </a:txBody>
                  <a:tcPr marT="45712" marB="45712">
                    <a:solidFill>
                      <a:srgbClr val="008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latin typeface="+mn-lt"/>
                        </a:rPr>
                        <a:t>Grades 3 - 5</a:t>
                      </a:r>
                    </a:p>
                  </a:txBody>
                  <a:tcPr marT="45712" marB="45712">
                    <a:solidFill>
                      <a:srgbClr val="008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latin typeface="+mn-lt"/>
                        </a:rPr>
                        <a:t>Middle School</a:t>
                      </a:r>
                    </a:p>
                  </a:txBody>
                  <a:tcPr marT="45712" marB="45712">
                    <a:solidFill>
                      <a:srgbClr val="008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latin typeface="+mn-lt"/>
                        </a:rPr>
                        <a:t>High School</a:t>
                      </a:r>
                    </a:p>
                  </a:txBody>
                  <a:tcPr marT="45712" marB="45712">
                    <a:solidFill>
                      <a:srgbClr val="008000"/>
                    </a:solidFill>
                  </a:tcPr>
                </a:tc>
              </a:tr>
              <a:tr h="322089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u="none" strike="noStrike" kern="1200" baseline="0" dirty="0" smtClean="0">
                          <a:solidFill>
                            <a:schemeClr val="dk1"/>
                          </a:solidFill>
                          <a:latin typeface="+mn-lt"/>
                          <a:ea typeface="+mn-ea"/>
                          <a:cs typeface="+mn-cs"/>
                        </a:rPr>
                        <a:t>Develop a simple model that represents a proposed object or tool. </a:t>
                      </a:r>
                    </a:p>
                  </a:txBody>
                  <a:tcPr marT="45712" marB="45712">
                    <a:solidFill>
                      <a:srgbClr val="CCFFCC"/>
                    </a:solidFill>
                  </a:tcPr>
                </a:tc>
                <a:tc>
                  <a:txBody>
                    <a:bodyPr/>
                    <a:lstStyle/>
                    <a:p>
                      <a:r>
                        <a:rPr lang="en-US" sz="2400" b="0" i="0" u="none" strike="noStrike" kern="1200" baseline="0" dirty="0" smtClean="0">
                          <a:solidFill>
                            <a:schemeClr val="dk1"/>
                          </a:solidFill>
                          <a:latin typeface="+mn-lt"/>
                          <a:ea typeface="+mn-ea"/>
                          <a:cs typeface="Arial"/>
                        </a:rPr>
                        <a:t>Develop and revise models collaboratively to measure and explain frequent and regular events. 	</a:t>
                      </a:r>
                    </a:p>
                  </a:txBody>
                  <a:tcPr marT="45712" marB="45712">
                    <a:solidFill>
                      <a:srgbClr val="CCFFCC"/>
                    </a:solidFill>
                  </a:tcPr>
                </a:tc>
                <a:tc>
                  <a:txBody>
                    <a:bodyPr/>
                    <a:lstStyle/>
                    <a:p>
                      <a:r>
                        <a:rPr lang="en-US" sz="2400" b="0" i="0" u="none" strike="noStrike" kern="1200" baseline="0" dirty="0" smtClean="0">
                          <a:solidFill>
                            <a:schemeClr val="dk1"/>
                          </a:solidFill>
                          <a:latin typeface="+mn-lt"/>
                          <a:ea typeface="+mn-ea"/>
                          <a:cs typeface="Arial"/>
                        </a:rPr>
                        <a:t>Develop models to describe unobservable mechanisms. 	</a:t>
                      </a:r>
                    </a:p>
                  </a:txBody>
                  <a:tcPr marT="45712" marB="45712">
                    <a:solidFill>
                      <a:srgbClr val="CCFFCC"/>
                    </a:solidFill>
                  </a:tcPr>
                </a:tc>
                <a:tc>
                  <a:txBody>
                    <a:bodyPr/>
                    <a:lstStyle/>
                    <a:p>
                      <a:r>
                        <a:rPr lang="en-US" sz="2400" b="0" i="0" u="none" strike="noStrike" kern="1200" baseline="0" dirty="0" smtClean="0">
                          <a:solidFill>
                            <a:schemeClr val="dk1"/>
                          </a:solidFill>
                          <a:latin typeface="+mn-lt"/>
                          <a:ea typeface="+mn-ea"/>
                          <a:cs typeface="Arial"/>
                        </a:rPr>
                        <a:t>Develop, revise, and use models to predict and support explanations of relationships between systems or between components of a system. </a:t>
                      </a:r>
                    </a:p>
                  </a:txBody>
                  <a:tcPr marT="45712" marB="45712">
                    <a:solidFill>
                      <a:srgbClr val="CCFFCC"/>
                    </a:solidFill>
                  </a:tcPr>
                </a:tc>
              </a:tr>
            </a:tbl>
          </a:graphicData>
        </a:graphic>
      </p:graphicFrame>
      <p:sp>
        <p:nvSpPr>
          <p:cNvPr id="8" name="TextBox 4"/>
          <p:cNvSpPr txBox="1">
            <a:spLocks noChangeArrowheads="1"/>
          </p:cNvSpPr>
          <p:nvPr/>
        </p:nvSpPr>
        <p:spPr bwMode="auto">
          <a:xfrm>
            <a:off x="3009900" y="1524592"/>
            <a:ext cx="5221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2400" dirty="0">
                <a:latin typeface="+mn-lt"/>
              </a:rPr>
              <a:t>Greater sophistication</a:t>
            </a:r>
          </a:p>
        </p:txBody>
      </p:sp>
      <p:cxnSp>
        <p:nvCxnSpPr>
          <p:cNvPr id="9" name="Straight Arrow Connector 8"/>
          <p:cNvCxnSpPr>
            <a:cxnSpLocks noChangeShapeType="1"/>
          </p:cNvCxnSpPr>
          <p:nvPr/>
        </p:nvCxnSpPr>
        <p:spPr bwMode="auto">
          <a:xfrm>
            <a:off x="1198563" y="2053027"/>
            <a:ext cx="6357937" cy="0"/>
          </a:xfrm>
          <a:prstGeom prst="straightConnector1">
            <a:avLst/>
          </a:prstGeom>
          <a:noFill/>
          <a:ln w="57150">
            <a:solidFill>
              <a:srgbClr val="0063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1"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494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Assessing Students </a:t>
            </a:r>
            <a:r>
              <a:rPr lang="en-US" sz="3600" dirty="0"/>
              <a:t>in </a:t>
            </a:r>
            <a:r>
              <a:rPr lang="en-US" sz="3600" dirty="0" smtClean="0"/>
              <a:t>Constructing </a:t>
            </a:r>
            <a:r>
              <a:rPr lang="en-US" sz="3600" dirty="0"/>
              <a:t/>
            </a:r>
            <a:br>
              <a:rPr lang="en-US" sz="3600" dirty="0"/>
            </a:br>
            <a:r>
              <a:rPr lang="en-US" sz="3600" dirty="0" smtClean="0"/>
              <a:t>Arguments</a:t>
            </a:r>
            <a:endParaRPr lang="en-US" sz="3600" dirty="0"/>
          </a:p>
        </p:txBody>
      </p:sp>
      <p:sp>
        <p:nvSpPr>
          <p:cNvPr id="4" name="Footer Placeholder 3"/>
          <p:cNvSpPr>
            <a:spLocks noGrp="1"/>
          </p:cNvSpPr>
          <p:nvPr>
            <p:ph type="ftr" sz="quarter" idx="11"/>
          </p:nvPr>
        </p:nvSpPr>
        <p:spPr/>
        <p:txBody>
          <a:bodyPr/>
          <a:lstStyle/>
          <a:p>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4137125169"/>
              </p:ext>
            </p:extLst>
          </p:nvPr>
        </p:nvGraphicFramePr>
        <p:xfrm>
          <a:off x="0" y="2286000"/>
          <a:ext cx="9144001" cy="3870928"/>
        </p:xfrm>
        <a:graphic>
          <a:graphicData uri="http://schemas.openxmlformats.org/drawingml/2006/table">
            <a:tbl>
              <a:tblPr firstRow="1" bandRow="1">
                <a:tableStyleId>{5C22544A-7EE6-4342-B048-85BDC9FD1C3A}</a:tableStyleId>
              </a:tblPr>
              <a:tblGrid>
                <a:gridCol w="1885883"/>
                <a:gridCol w="1991357"/>
                <a:gridCol w="2818273"/>
                <a:gridCol w="2448488"/>
              </a:tblGrid>
              <a:tr h="439526">
                <a:tc>
                  <a:txBody>
                    <a:bodyPr/>
                    <a:lstStyle/>
                    <a:p>
                      <a:pPr algn="ctr"/>
                      <a:r>
                        <a:rPr lang="en-US" sz="2400" dirty="0" smtClean="0">
                          <a:latin typeface="+mn-lt"/>
                        </a:rPr>
                        <a:t>Grades K - 2</a:t>
                      </a:r>
                      <a:endParaRPr lang="en-US" sz="2400" dirty="0">
                        <a:latin typeface="+mn-lt"/>
                      </a:endParaRPr>
                    </a:p>
                  </a:txBody>
                  <a:tcPr marT="45712" marB="45712">
                    <a:solidFill>
                      <a:srgbClr val="008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latin typeface="+mn-lt"/>
                        </a:rPr>
                        <a:t>Grades 3 - 5</a:t>
                      </a:r>
                    </a:p>
                  </a:txBody>
                  <a:tcPr marT="45712" marB="45712">
                    <a:solidFill>
                      <a:srgbClr val="008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latin typeface="+mn-lt"/>
                        </a:rPr>
                        <a:t>Middle School</a:t>
                      </a:r>
                    </a:p>
                  </a:txBody>
                  <a:tcPr marT="45712" marB="45712">
                    <a:solidFill>
                      <a:srgbClr val="008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latin typeface="+mn-lt"/>
                        </a:rPr>
                        <a:t>High School</a:t>
                      </a:r>
                    </a:p>
                  </a:txBody>
                  <a:tcPr marT="45712" marB="45712">
                    <a:solidFill>
                      <a:srgbClr val="008000"/>
                    </a:solidFill>
                  </a:tcPr>
                </a:tc>
              </a:tr>
              <a:tr h="3370474">
                <a:tc>
                  <a:txBody>
                    <a:bodyPr/>
                    <a:lstStyle/>
                    <a:p>
                      <a:pPr algn="l"/>
                      <a:r>
                        <a:rPr lang="en-US" sz="2400" b="0" dirty="0" smtClean="0">
                          <a:latin typeface="+mn-lt"/>
                        </a:rPr>
                        <a:t>Make a claim and use evidence</a:t>
                      </a:r>
                      <a:endParaRPr lang="en-US" sz="2400" b="0" dirty="0">
                        <a:latin typeface="+mn-lt"/>
                      </a:endParaRPr>
                    </a:p>
                  </a:txBody>
                  <a:tcPr marT="45712" marB="45712">
                    <a:solidFill>
                      <a:srgbClr val="CCFFCC"/>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mn-lt"/>
                          <a:ea typeface="+mn-ea"/>
                          <a:cs typeface="+mn-cs"/>
                        </a:rPr>
                        <a:t>Construct and </a:t>
                      </a:r>
                      <a:r>
                        <a:rPr lang="en-US" sz="2600" b="0" kern="1200" dirty="0" smtClean="0">
                          <a:solidFill>
                            <a:schemeClr val="dk1"/>
                          </a:solidFill>
                          <a:effectLst/>
                          <a:latin typeface="+mn-lt"/>
                          <a:ea typeface="+mn-ea"/>
                          <a:cs typeface="+mn-cs"/>
                        </a:rPr>
                        <a:t>support</a:t>
                      </a:r>
                      <a:r>
                        <a:rPr lang="en-US" sz="2400" b="0" kern="1200" dirty="0" smtClean="0">
                          <a:solidFill>
                            <a:schemeClr val="dk1"/>
                          </a:solidFill>
                          <a:effectLst/>
                          <a:latin typeface="+mn-lt"/>
                          <a:ea typeface="+mn-ea"/>
                          <a:cs typeface="+mn-cs"/>
                        </a:rPr>
                        <a:t> arguments drawing on evidence, data,</a:t>
                      </a:r>
                      <a:r>
                        <a:rPr lang="en-US" sz="2400" b="0" kern="1200" baseline="0" dirty="0" smtClean="0">
                          <a:solidFill>
                            <a:schemeClr val="dk1"/>
                          </a:solidFill>
                          <a:effectLst/>
                          <a:latin typeface="+mn-lt"/>
                          <a:ea typeface="+mn-ea"/>
                          <a:cs typeface="+mn-cs"/>
                        </a:rPr>
                        <a:t> </a:t>
                      </a:r>
                      <a:r>
                        <a:rPr lang="en-US" sz="2400" b="0" kern="1200" dirty="0" smtClean="0">
                          <a:solidFill>
                            <a:schemeClr val="dk1"/>
                          </a:solidFill>
                          <a:effectLst/>
                          <a:latin typeface="+mn-lt"/>
                          <a:ea typeface="+mn-ea"/>
                          <a:cs typeface="+mn-cs"/>
                        </a:rPr>
                        <a:t>or a model.</a:t>
                      </a:r>
                      <a:r>
                        <a:rPr lang="en-US" sz="2400" b="0" dirty="0" smtClean="0">
                          <a:effectLst/>
                          <a:latin typeface="+mn-lt"/>
                        </a:rPr>
                        <a:t>  Consider other</a:t>
                      </a:r>
                      <a:r>
                        <a:rPr lang="en-US" sz="2400" b="0" baseline="0" dirty="0" smtClean="0">
                          <a:effectLst/>
                          <a:latin typeface="+mn-lt"/>
                        </a:rPr>
                        <a:t> ideas.</a:t>
                      </a:r>
                      <a:endParaRPr lang="en-US" sz="2400" b="0" dirty="0" smtClean="0">
                        <a:effectLst/>
                        <a:latin typeface="+mn-lt"/>
                      </a:endParaRPr>
                    </a:p>
                  </a:txBody>
                  <a:tcPr marT="45712" marB="45712">
                    <a:solidFill>
                      <a:srgbClr val="CCFFCC"/>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mn-lt"/>
                          <a:ea typeface="+mn-ea"/>
                          <a:cs typeface="+mn-cs"/>
                        </a:rPr>
                        <a:t>Construct and present oral and written arguments supported by empirical evidence and reasoning to support or refute an explanation for a phenomenon.</a:t>
                      </a:r>
                    </a:p>
                  </a:txBody>
                  <a:tcPr marT="45712" marB="45712">
                    <a:solidFill>
                      <a:srgbClr val="CCFFCC"/>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mn-lt"/>
                          <a:ea typeface="+mn-ea"/>
                          <a:cs typeface="+mn-cs"/>
                        </a:rPr>
                        <a:t>Construct a counter-argument that is based in data and evidence that challenges another proposed argument.</a:t>
                      </a:r>
                      <a:r>
                        <a:rPr lang="en-US" sz="2400" b="0" dirty="0" smtClean="0">
                          <a:effectLst/>
                          <a:latin typeface="+mn-lt"/>
                        </a:rPr>
                        <a:t> </a:t>
                      </a:r>
                      <a:endParaRPr lang="en-US" sz="2400" b="0" dirty="0" smtClean="0">
                        <a:latin typeface="+mn-lt"/>
                      </a:endParaRPr>
                    </a:p>
                  </a:txBody>
                  <a:tcPr marT="45712" marB="45712">
                    <a:solidFill>
                      <a:srgbClr val="CCFFCC"/>
                    </a:solidFill>
                  </a:tcPr>
                </a:tc>
              </a:tr>
            </a:tbl>
          </a:graphicData>
        </a:graphic>
      </p:graphicFrame>
      <p:sp>
        <p:nvSpPr>
          <p:cNvPr id="8" name="TextBox 4"/>
          <p:cNvSpPr txBox="1">
            <a:spLocks noChangeArrowheads="1"/>
          </p:cNvSpPr>
          <p:nvPr/>
        </p:nvSpPr>
        <p:spPr bwMode="auto">
          <a:xfrm>
            <a:off x="3009900" y="1524000"/>
            <a:ext cx="3086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2400" dirty="0">
                <a:latin typeface="+mn-lt"/>
              </a:rPr>
              <a:t>Greater sophistication</a:t>
            </a:r>
          </a:p>
        </p:txBody>
      </p:sp>
      <p:cxnSp>
        <p:nvCxnSpPr>
          <p:cNvPr id="9" name="Straight Arrow Connector 8"/>
          <p:cNvCxnSpPr>
            <a:cxnSpLocks noChangeShapeType="1"/>
          </p:cNvCxnSpPr>
          <p:nvPr/>
        </p:nvCxnSpPr>
        <p:spPr bwMode="auto">
          <a:xfrm>
            <a:off x="1198563" y="2070100"/>
            <a:ext cx="6357937" cy="0"/>
          </a:xfrm>
          <a:prstGeom prst="straightConnector1">
            <a:avLst/>
          </a:prstGeom>
          <a:noFill/>
          <a:ln w="57150">
            <a:solidFill>
              <a:srgbClr val="0063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6"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3269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Large Scale IBSE Assessments</a:t>
            </a:r>
            <a:endParaRPr lang="en-US" dirty="0"/>
          </a:p>
        </p:txBody>
      </p:sp>
      <p:sp>
        <p:nvSpPr>
          <p:cNvPr id="3" name="Text Placeholder 2"/>
          <p:cNvSpPr>
            <a:spLocks noGrp="1"/>
          </p:cNvSpPr>
          <p:nvPr>
            <p:ph type="body" idx="1"/>
          </p:nvPr>
        </p:nvSpPr>
        <p:spPr/>
        <p:txBody>
          <a:bodyPr>
            <a:noAutofit/>
          </a:bodyPr>
          <a:lstStyle/>
          <a:p>
            <a:pPr>
              <a:buClrTx/>
              <a:buSzPct val="100000"/>
              <a:buFont typeface="Arial" panose="020B0604020202020204" pitchFamily="34" charset="0"/>
              <a:buChar char="•"/>
            </a:pPr>
            <a:r>
              <a:rPr lang="en-US" dirty="0"/>
              <a:t>The National Assessment of Educational Progress </a:t>
            </a:r>
            <a:r>
              <a:rPr lang="en-US" dirty="0" smtClean="0"/>
              <a:t> (NAEP) in science includes </a:t>
            </a:r>
            <a:r>
              <a:rPr lang="en-US" dirty="0"/>
              <a:t>interactive computer </a:t>
            </a:r>
            <a:r>
              <a:rPr lang="en-US" dirty="0" smtClean="0"/>
              <a:t>tasks and </a:t>
            </a:r>
            <a:r>
              <a:rPr lang="en-US" dirty="0"/>
              <a:t>hands-on tasks are designed to assess how well students can perform scientific investigations, draw valid conclusions, and explain their results. </a:t>
            </a:r>
          </a:p>
          <a:p>
            <a:pPr>
              <a:buClrTx/>
              <a:buSzPct val="100000"/>
              <a:buFont typeface="Arial" panose="020B0604020202020204" pitchFamily="34" charset="0"/>
              <a:buChar char="•"/>
            </a:pPr>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6149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NAEP Hands-on Tasks</a:t>
            </a:r>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009" y="1524000"/>
            <a:ext cx="3558654" cy="2234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505200"/>
            <a:ext cx="3813908"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2"/>
          <p:cNvSpPr>
            <a:spLocks noGrp="1"/>
          </p:cNvSpPr>
          <p:nvPr>
            <p:ph type="body" idx="1"/>
          </p:nvPr>
        </p:nvSpPr>
        <p:spPr>
          <a:xfrm>
            <a:off x="4946982" y="1600200"/>
            <a:ext cx="3819065" cy="4526280"/>
          </a:xfrm>
        </p:spPr>
        <p:txBody>
          <a:bodyPr>
            <a:noAutofit/>
          </a:bodyPr>
          <a:lstStyle/>
          <a:p>
            <a:pPr>
              <a:buClrTx/>
              <a:buSzPct val="100000"/>
              <a:buFont typeface="Arial" panose="020B0604020202020204" pitchFamily="34" charset="0"/>
              <a:buChar char="•"/>
            </a:pPr>
            <a:r>
              <a:rPr lang="en-US" dirty="0" smtClean="0"/>
              <a:t>Hands-on </a:t>
            </a:r>
            <a:r>
              <a:rPr lang="en-US" dirty="0"/>
              <a:t>tasks have been used in NAEP since the 1990s. These tasks present students with open-ended scenarios that require a deeper level of planning, analysis, and synthesis. </a:t>
            </a:r>
          </a:p>
        </p:txBody>
      </p:sp>
      <p:pic>
        <p:nvPicPr>
          <p:cNvPr id="8" name="Picture 1" descr="S:\COMMON3-ndrive\6_EXECUTIVE OFFICE FOLDERS\BHackley\NewSSECLogoForBernadette-02-19-2013\NewB-FlushL-Block-Sun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1423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NAEP </a:t>
            </a:r>
            <a:r>
              <a:rPr lang="en-US" b="1" dirty="0">
                <a:effectLst/>
              </a:rPr>
              <a:t>Interactive Computer </a:t>
            </a:r>
            <a:r>
              <a:rPr lang="en-US" b="1" dirty="0" smtClean="0">
                <a:effectLst/>
              </a:rPr>
              <a:t>Tasks</a:t>
            </a:r>
            <a:endParaRPr lang="en-US" dirty="0"/>
          </a:p>
        </p:txBody>
      </p:sp>
      <p:sp>
        <p:nvSpPr>
          <p:cNvPr id="4" name="Footer Placeholder 3"/>
          <p:cNvSpPr>
            <a:spLocks noGrp="1"/>
          </p:cNvSpPr>
          <p:nvPr>
            <p:ph type="ftr" sz="quarter" idx="11"/>
          </p:nvPr>
        </p:nvSpPr>
        <p:spPr/>
        <p:txBody>
          <a:bodyPr/>
          <a:lstStyle/>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676400"/>
            <a:ext cx="3581400" cy="1995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4003612"/>
            <a:ext cx="3476625" cy="2168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2"/>
          <p:cNvSpPr>
            <a:spLocks noGrp="1"/>
          </p:cNvSpPr>
          <p:nvPr>
            <p:ph type="body" idx="1"/>
          </p:nvPr>
        </p:nvSpPr>
        <p:spPr>
          <a:xfrm>
            <a:off x="4111752" y="1493520"/>
            <a:ext cx="4879848" cy="4526280"/>
          </a:xfrm>
        </p:spPr>
        <p:txBody>
          <a:bodyPr>
            <a:noAutofit/>
          </a:bodyPr>
          <a:lstStyle/>
          <a:p>
            <a:pPr>
              <a:buClrTx/>
              <a:buSzPct val="100000"/>
              <a:buFont typeface="Arial" panose="020B0604020202020204" pitchFamily="34" charset="0"/>
              <a:buChar char="•"/>
            </a:pPr>
            <a:r>
              <a:rPr lang="en-US" dirty="0" smtClean="0"/>
              <a:t>In </a:t>
            </a:r>
            <a:r>
              <a:rPr lang="en-US" dirty="0"/>
              <a:t>2009 for the first time, the NAEP science assessment also included interactive computer tasks in science. While performing the interactive computer and hands-on tasks, students manipulate objects and perform actual investigations, offering us richer data on how students respond to scientific challenges. </a:t>
            </a:r>
          </a:p>
        </p:txBody>
      </p:sp>
      <p:pic>
        <p:nvPicPr>
          <p:cNvPr id="8" name="Picture 1" descr="S:\COMMON3-ndrive\6_EXECUTIVE OFFICE FOLDERS\BHackley\NewSSECLogoForBernadette-02-19-2013\NewB-FlushL-Block-Sun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8463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Scale IBSE Assessment</a:t>
            </a:r>
          </a:p>
        </p:txBody>
      </p:sp>
      <p:sp>
        <p:nvSpPr>
          <p:cNvPr id="3" name="Text Placeholder 2"/>
          <p:cNvSpPr>
            <a:spLocks noGrp="1"/>
          </p:cNvSpPr>
          <p:nvPr>
            <p:ph type="body" idx="1"/>
          </p:nvPr>
        </p:nvSpPr>
        <p:spPr/>
        <p:txBody>
          <a:bodyPr/>
          <a:lstStyle/>
          <a:p>
            <a:r>
              <a:rPr lang="en-US" dirty="0"/>
              <a:t>Sample questions, scoring criteria, and student responses can be found on the </a:t>
            </a:r>
            <a:r>
              <a:rPr lang="en-US" dirty="0" err="1"/>
              <a:t>The</a:t>
            </a:r>
            <a:r>
              <a:rPr lang="en-US" dirty="0"/>
              <a:t> Nation’s Report Card website: </a:t>
            </a:r>
            <a:r>
              <a:rPr lang="en-US" u="sng" dirty="0">
                <a:hlinkClick r:id="rId2"/>
              </a:rPr>
              <a:t>http://goo.gl/BdtqOt</a:t>
            </a:r>
            <a:r>
              <a:rPr lang="en-US" dirty="0"/>
              <a:t> </a:t>
            </a:r>
          </a:p>
          <a:p>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1" descr="S:\COMMON3-ndrive\6_EXECUTIVE OFFICE FOLDERS\BHackley\NewSSECLogoForBernadette-02-19-2013\NewB-FlushL-Block-Sun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808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Self-Assessment </a:t>
            </a:r>
            <a:r>
              <a:rPr lang="en-US" smtClean="0"/>
              <a:t>and the </a:t>
            </a:r>
            <a:br>
              <a:rPr lang="en-US" smtClean="0"/>
            </a:br>
            <a:r>
              <a:rPr lang="en-US" smtClean="0"/>
              <a:t>Scientific </a:t>
            </a:r>
            <a:r>
              <a:rPr lang="en-US" dirty="0"/>
              <a:t>and Engineering </a:t>
            </a:r>
            <a:r>
              <a:rPr lang="en-US" dirty="0" smtClean="0"/>
              <a:t>Practices</a:t>
            </a:r>
            <a:endParaRPr lang="en-US" dirty="0"/>
          </a:p>
        </p:txBody>
      </p:sp>
      <p:sp>
        <p:nvSpPr>
          <p:cNvPr id="5" name="Rectangle 2"/>
          <p:cNvSpPr txBox="1">
            <a:spLocks noChangeArrowheads="1"/>
          </p:cNvSpPr>
          <p:nvPr/>
        </p:nvSpPr>
        <p:spPr>
          <a:xfrm>
            <a:off x="457200" y="995726"/>
            <a:ext cx="8229600" cy="678160"/>
          </a:xfrm>
          <a:prstGeom prst="rect">
            <a:avLst/>
          </a:prstGeom>
        </p:spPr>
        <p:txBody>
          <a:bodyPr vert="horz" anchor="ctr">
            <a:normAutofit/>
          </a:bodyPr>
          <a:lstStyle>
            <a:lvl1pPr algn="l" rtl="0" eaLnBrk="1" latinLnBrk="0" hangingPunct="1">
              <a:spcBef>
                <a:spcPct val="0"/>
              </a:spcBef>
              <a:buNone/>
              <a:defRPr sz="4400" kern="1200">
                <a:solidFill>
                  <a:schemeClr val="tx2"/>
                </a:solidFill>
                <a:effectLst>
                  <a:outerShdw blurRad="50800" dist="38100" dir="2700000" algn="tl" rotWithShape="0">
                    <a:prstClr val="black">
                      <a:alpha val="40000"/>
                    </a:prstClr>
                  </a:outerShdw>
                </a:effectLst>
                <a:latin typeface="+mj-lt"/>
                <a:ea typeface="+mj-ea"/>
                <a:cs typeface="+mj-cs"/>
              </a:defRPr>
            </a:lvl1pPr>
          </a:lstStyle>
          <a:p>
            <a:endParaRPr lang="en-US" sz="3600" dirty="0">
              <a:latin typeface="Calibri" charset="0"/>
              <a:ea typeface="ＭＳ Ｐゴシック" charset="0"/>
            </a:endParaRPr>
          </a:p>
        </p:txBody>
      </p:sp>
      <p:sp>
        <p:nvSpPr>
          <p:cNvPr id="6" name="Rectangle 3"/>
          <p:cNvSpPr txBox="1">
            <a:spLocks noChangeArrowheads="1"/>
          </p:cNvSpPr>
          <p:nvPr/>
        </p:nvSpPr>
        <p:spPr>
          <a:xfrm>
            <a:off x="197951" y="1828800"/>
            <a:ext cx="4057875" cy="420495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401638" indent="-401638">
              <a:lnSpc>
                <a:spcPct val="90000"/>
              </a:lnSpc>
              <a:spcAft>
                <a:spcPct val="20000"/>
              </a:spcAft>
              <a:buNone/>
            </a:pPr>
            <a:r>
              <a:rPr lang="en-US" sz="2800" dirty="0">
                <a:ea typeface="ＭＳ Ｐゴシック" charset="0"/>
              </a:rPr>
              <a:t>1. Asking questions and defining problems</a:t>
            </a:r>
          </a:p>
          <a:p>
            <a:pPr marL="401638" indent="-401638">
              <a:lnSpc>
                <a:spcPct val="90000"/>
              </a:lnSpc>
              <a:spcAft>
                <a:spcPct val="20000"/>
              </a:spcAft>
              <a:buNone/>
            </a:pPr>
            <a:r>
              <a:rPr lang="en-US" sz="2800" dirty="0">
                <a:ea typeface="ＭＳ Ｐゴシック" charset="0"/>
              </a:rPr>
              <a:t>2. Developing and using models</a:t>
            </a:r>
          </a:p>
          <a:p>
            <a:pPr marL="401638" indent="-401638">
              <a:lnSpc>
                <a:spcPct val="90000"/>
              </a:lnSpc>
              <a:spcAft>
                <a:spcPct val="20000"/>
              </a:spcAft>
              <a:buNone/>
            </a:pPr>
            <a:r>
              <a:rPr lang="en-US" sz="2800" dirty="0">
                <a:ea typeface="ＭＳ Ｐゴシック" charset="0"/>
              </a:rPr>
              <a:t>3. Planning and carrying out investigations and design solutions</a:t>
            </a:r>
          </a:p>
          <a:p>
            <a:pPr marL="401638" indent="-401638">
              <a:lnSpc>
                <a:spcPct val="90000"/>
              </a:lnSpc>
              <a:spcAft>
                <a:spcPct val="20000"/>
              </a:spcAft>
              <a:buNone/>
            </a:pPr>
            <a:r>
              <a:rPr lang="en-US" sz="2800" dirty="0">
                <a:ea typeface="ＭＳ Ｐゴシック" charset="0"/>
              </a:rPr>
              <a:t>4. Analyzing and interpreting data</a:t>
            </a:r>
          </a:p>
        </p:txBody>
      </p:sp>
      <p:sp>
        <p:nvSpPr>
          <p:cNvPr id="7" name="Content Placeholder 3"/>
          <p:cNvSpPr txBox="1">
            <a:spLocks/>
          </p:cNvSpPr>
          <p:nvPr/>
        </p:nvSpPr>
        <p:spPr>
          <a:xfrm>
            <a:off x="4594746" y="1828800"/>
            <a:ext cx="4326577" cy="4227713"/>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401638" indent="-401638">
              <a:lnSpc>
                <a:spcPct val="90000"/>
              </a:lnSpc>
              <a:spcAft>
                <a:spcPct val="20000"/>
              </a:spcAft>
              <a:buNone/>
            </a:pPr>
            <a:r>
              <a:rPr lang="en-US" sz="2800" dirty="0">
                <a:ea typeface="ＭＳ Ｐゴシック" charset="0"/>
              </a:rPr>
              <a:t>5. Using mathematics and computational thinking</a:t>
            </a:r>
          </a:p>
          <a:p>
            <a:pPr marL="401638" indent="-401638">
              <a:lnSpc>
                <a:spcPct val="90000"/>
              </a:lnSpc>
              <a:spcAft>
                <a:spcPct val="20000"/>
              </a:spcAft>
              <a:buNone/>
            </a:pPr>
            <a:r>
              <a:rPr lang="en-US" sz="2800" dirty="0">
                <a:ea typeface="ＭＳ Ｐゴシック" charset="0"/>
              </a:rPr>
              <a:t>6. Developing explanations and designing solutions</a:t>
            </a:r>
          </a:p>
          <a:p>
            <a:pPr marL="401638" indent="-401638">
              <a:lnSpc>
                <a:spcPct val="90000"/>
              </a:lnSpc>
              <a:spcAft>
                <a:spcPct val="20000"/>
              </a:spcAft>
              <a:buNone/>
            </a:pPr>
            <a:r>
              <a:rPr lang="en-US" sz="2800" dirty="0">
                <a:ea typeface="ＭＳ Ｐゴシック" charset="0"/>
              </a:rPr>
              <a:t>7. Engaging in argument from evidence</a:t>
            </a:r>
          </a:p>
          <a:p>
            <a:pPr marL="401638" indent="-401638">
              <a:lnSpc>
                <a:spcPct val="90000"/>
              </a:lnSpc>
              <a:spcAft>
                <a:spcPct val="20000"/>
              </a:spcAft>
              <a:buNone/>
            </a:pPr>
            <a:r>
              <a:rPr lang="en-US" sz="2800" dirty="0">
                <a:ea typeface="ＭＳ Ｐゴシック" charset="0"/>
              </a:rPr>
              <a:t>8. Obtaining, evaluating, and communicating information</a:t>
            </a:r>
          </a:p>
        </p:txBody>
      </p:sp>
      <p:pic>
        <p:nvPicPr>
          <p:cNvPr id="9"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5969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Long-Term Challenges</a:t>
            </a:r>
            <a:endParaRPr lang="en-US" dirty="0"/>
          </a:p>
        </p:txBody>
      </p:sp>
      <p:sp>
        <p:nvSpPr>
          <p:cNvPr id="3" name="Text Placeholder 2"/>
          <p:cNvSpPr>
            <a:spLocks noGrp="1"/>
          </p:cNvSpPr>
          <p:nvPr>
            <p:ph type="body" idx="1"/>
          </p:nvPr>
        </p:nvSpPr>
        <p:spPr>
          <a:xfrm>
            <a:off x="381000" y="1600200"/>
            <a:ext cx="8385048" cy="4526280"/>
          </a:xfrm>
        </p:spPr>
        <p:txBody>
          <a:bodyPr>
            <a:noAutofit/>
          </a:bodyPr>
          <a:lstStyle/>
          <a:p>
            <a:pPr>
              <a:buClrTx/>
              <a:buSzPct val="100000"/>
              <a:buFont typeface="Arial" panose="020B0604020202020204" pitchFamily="34" charset="0"/>
              <a:buChar char="•"/>
            </a:pPr>
            <a:r>
              <a:rPr lang="en-US" sz="2800" dirty="0" smtClean="0"/>
              <a:t>Adoption of science standards that support inquiry-based science instruction and learning</a:t>
            </a:r>
          </a:p>
          <a:p>
            <a:pPr>
              <a:buClrTx/>
              <a:buSzPct val="100000"/>
              <a:buFont typeface="Arial" panose="020B0604020202020204" pitchFamily="34" charset="0"/>
              <a:buChar char="•"/>
            </a:pPr>
            <a:r>
              <a:rPr lang="en-US" sz="2800" dirty="0" smtClean="0"/>
              <a:t>Development a better culture of formative assessment supported by teacher training and the development of a repository of sample student work at different levels</a:t>
            </a:r>
          </a:p>
          <a:p>
            <a:pPr>
              <a:buClrTx/>
              <a:buSzPct val="100000"/>
              <a:buFont typeface="Arial" panose="020B0604020202020204" pitchFamily="34" charset="0"/>
              <a:buChar char="•"/>
            </a:pPr>
            <a:r>
              <a:rPr lang="en-US" sz="2800" dirty="0" smtClean="0"/>
              <a:t>The implementation of a large-scale science assessments that would support inquiry-based science instruction</a:t>
            </a:r>
          </a:p>
          <a:p>
            <a:pPr>
              <a:buClrTx/>
              <a:buSzPct val="100000"/>
              <a:buFont typeface="Arial" panose="020B0604020202020204" pitchFamily="34" charset="0"/>
              <a:buChar char="•"/>
            </a:pPr>
            <a:r>
              <a:rPr lang="en-US" sz="2800" dirty="0" smtClean="0"/>
              <a:t>Re-thinking evaluation models that directly link student performance to rewards and punishments for teachers</a:t>
            </a:r>
            <a:endParaRPr lang="en-US" sz="2800" dirty="0"/>
          </a:p>
        </p:txBody>
      </p:sp>
      <p:sp>
        <p:nvSpPr>
          <p:cNvPr id="4" name="Footer Placeholder 3"/>
          <p:cNvSpPr>
            <a:spLocks noGrp="1"/>
          </p:cNvSpPr>
          <p:nvPr>
            <p:ph type="ftr" sz="quarter" idx="11"/>
          </p:nvPr>
        </p:nvSpPr>
        <p:spPr/>
        <p:txBody>
          <a:bodyPr/>
          <a:lstStyle/>
          <a:p>
            <a:endParaRPr lang="en-US" dirty="0"/>
          </a:p>
        </p:txBody>
      </p:sp>
      <p:pic>
        <p:nvPicPr>
          <p:cNvPr id="5" name="Picture 1" descr="S:\COMMON3-ndrive\6_EXECUTIVE OFFICE FOLDERS\BHackley\NewSSECLogoForBernadette-02-19-2013\NewB-FlushL-Block-Su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636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dirty="0" smtClean="0"/>
              <a:t>Our Regions</a:t>
            </a:r>
            <a:endParaRPr lang="en-US" dirty="0"/>
          </a:p>
        </p:txBody>
      </p:sp>
      <p:pic>
        <p:nvPicPr>
          <p:cNvPr id="12" name="Picture 11" descr="New Mexico.jpg"/>
          <p:cNvPicPr>
            <a:picLocks noChangeAspect="1"/>
          </p:cNvPicPr>
          <p:nvPr/>
        </p:nvPicPr>
        <p:blipFill>
          <a:blip r:embed="rId3" cstate="print"/>
          <a:stretch>
            <a:fillRect/>
          </a:stretch>
        </p:blipFill>
        <p:spPr>
          <a:xfrm>
            <a:off x="3148665" y="4267200"/>
            <a:ext cx="1270935" cy="1270935"/>
          </a:xfrm>
          <a:prstGeom prst="rect">
            <a:avLst/>
          </a:prstGeom>
        </p:spPr>
      </p:pic>
      <p:pic>
        <p:nvPicPr>
          <p:cNvPr id="13" name="Picture 12" descr="North Carolina.jpg"/>
          <p:cNvPicPr>
            <a:picLocks noChangeAspect="1"/>
          </p:cNvPicPr>
          <p:nvPr/>
        </p:nvPicPr>
        <p:blipFill>
          <a:blip r:embed="rId4" cstate="print"/>
          <a:stretch>
            <a:fillRect/>
          </a:stretch>
        </p:blipFill>
        <p:spPr>
          <a:xfrm>
            <a:off x="6172200" y="4724400"/>
            <a:ext cx="2234004" cy="1405133"/>
          </a:xfrm>
          <a:prstGeom prst="rect">
            <a:avLst/>
          </a:prstGeom>
        </p:spPr>
      </p:pic>
      <p:pic>
        <p:nvPicPr>
          <p:cNvPr id="14" name="Picture 13" descr="Texas 2.jpg"/>
          <p:cNvPicPr>
            <a:picLocks noChangeAspect="1"/>
          </p:cNvPicPr>
          <p:nvPr/>
        </p:nvPicPr>
        <p:blipFill>
          <a:blip r:embed="rId5" cstate="print"/>
          <a:stretch>
            <a:fillRect/>
          </a:stretch>
        </p:blipFill>
        <p:spPr>
          <a:xfrm>
            <a:off x="2895600" y="1752600"/>
            <a:ext cx="1981200" cy="1920373"/>
          </a:xfrm>
          <a:prstGeom prst="rect">
            <a:avLst/>
          </a:prstGeom>
        </p:spPr>
      </p:pic>
      <p:sp>
        <p:nvSpPr>
          <p:cNvPr id="15" name="Rectangle 3"/>
          <p:cNvSpPr>
            <a:spLocks noGrp="1"/>
          </p:cNvSpPr>
          <p:nvPr>
            <p:ph type="body" idx="1"/>
          </p:nvPr>
        </p:nvSpPr>
        <p:spPr>
          <a:xfrm>
            <a:off x="520890" y="1524000"/>
            <a:ext cx="3349752" cy="2819400"/>
          </a:xfrm>
        </p:spPr>
        <p:txBody>
          <a:bodyPr>
            <a:normAutofit/>
          </a:bodyPr>
          <a:lstStyle/>
          <a:p>
            <a:r>
              <a:rPr lang="en-US" u="sng" dirty="0" smtClean="0"/>
              <a:t>Houston (HISD)</a:t>
            </a:r>
          </a:p>
          <a:p>
            <a:pPr lvl="1">
              <a:buClr>
                <a:schemeClr val="tx1"/>
              </a:buClr>
              <a:buSzPct val="100000"/>
              <a:buFont typeface="Arial" panose="020B0604020202020204" pitchFamily="34" charset="0"/>
              <a:buChar char="•"/>
            </a:pPr>
            <a:r>
              <a:rPr lang="en-US" sz="2800" dirty="0"/>
              <a:t>835 teachers</a:t>
            </a:r>
          </a:p>
          <a:p>
            <a:pPr lvl="1">
              <a:buClr>
                <a:schemeClr val="tx1"/>
              </a:buClr>
              <a:buSzPct val="100000"/>
              <a:buFont typeface="Arial" panose="020B0604020202020204" pitchFamily="34" charset="0"/>
              <a:buChar char="•"/>
            </a:pPr>
            <a:r>
              <a:rPr lang="en-US" sz="2800" dirty="0"/>
              <a:t>51 schools</a:t>
            </a:r>
          </a:p>
          <a:p>
            <a:pPr lvl="1">
              <a:buClr>
                <a:schemeClr val="tx1"/>
              </a:buClr>
              <a:buSzPct val="100000"/>
              <a:buFont typeface="Arial" panose="020B0604020202020204" pitchFamily="34" charset="0"/>
              <a:buChar char="•"/>
            </a:pPr>
            <a:r>
              <a:rPr lang="en-US" sz="2800" dirty="0"/>
              <a:t>Impacting nearly </a:t>
            </a:r>
            <a:r>
              <a:rPr lang="en-US" sz="2800" dirty="0" smtClean="0"/>
              <a:t>35,000</a:t>
            </a:r>
            <a:endParaRPr lang="en-US" dirty="0" smtClean="0"/>
          </a:p>
        </p:txBody>
      </p:sp>
      <p:sp>
        <p:nvSpPr>
          <p:cNvPr id="17" name="Rectangle 3"/>
          <p:cNvSpPr txBox="1">
            <a:spLocks/>
          </p:cNvSpPr>
          <p:nvPr/>
        </p:nvSpPr>
        <p:spPr>
          <a:xfrm>
            <a:off x="533400" y="3962400"/>
            <a:ext cx="3349752" cy="2819400"/>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n-US" sz="2900" u="sng" dirty="0" smtClean="0"/>
              <a:t>New Mexico</a:t>
            </a:r>
            <a:endParaRPr kumimoji="0" lang="en-US" sz="2900" b="0" i="0" u="sng" strike="noStrike" kern="1200" cap="none" spc="0" normalizeH="0" baseline="0" noProof="0" dirty="0" smtClean="0">
              <a:ln>
                <a:noFill/>
              </a:ln>
              <a:solidFill>
                <a:schemeClr val="tx1"/>
              </a:solidFill>
              <a:effectLst/>
              <a:uLnTx/>
              <a:uFillTx/>
              <a:latin typeface="+mn-lt"/>
              <a:ea typeface="+mn-ea"/>
              <a:cs typeface="+mn-cs"/>
            </a:endParaRPr>
          </a:p>
          <a:p>
            <a:pPr marL="640080" marR="0" lvl="1" indent="-274320" defTabSz="914400" fontAlgn="auto">
              <a:lnSpc>
                <a:spcPct val="100000"/>
              </a:lnSpc>
              <a:spcBef>
                <a:spcPts val="550"/>
              </a:spcBef>
              <a:spcAft>
                <a:spcPts val="0"/>
              </a:spcAft>
              <a:buClr>
                <a:schemeClr val="tx1"/>
              </a:buClr>
              <a:buSzPct val="100000"/>
              <a:buFont typeface="Arial" panose="020B0604020202020204" pitchFamily="34" charset="0"/>
              <a:buChar char="•"/>
              <a:tabLst/>
              <a:defRPr/>
            </a:pPr>
            <a:r>
              <a:rPr lang="en-US" sz="2800" dirty="0"/>
              <a:t>432 teachers</a:t>
            </a:r>
          </a:p>
          <a:p>
            <a:pPr marL="640080" marR="0" lvl="1" indent="-274320" defTabSz="914400" fontAlgn="auto">
              <a:lnSpc>
                <a:spcPct val="100000"/>
              </a:lnSpc>
              <a:spcBef>
                <a:spcPts val="550"/>
              </a:spcBef>
              <a:spcAft>
                <a:spcPts val="0"/>
              </a:spcAft>
              <a:buClr>
                <a:schemeClr val="tx1"/>
              </a:buClr>
              <a:buSzPct val="100000"/>
              <a:buFont typeface="Arial" panose="020B0604020202020204" pitchFamily="34" charset="0"/>
              <a:buChar char="•"/>
              <a:tabLst/>
              <a:defRPr/>
            </a:pPr>
            <a:r>
              <a:rPr lang="en-US" sz="2800" dirty="0"/>
              <a:t>33 schools</a:t>
            </a:r>
          </a:p>
          <a:p>
            <a:pPr marL="640080" marR="0" lvl="1" indent="-274320" defTabSz="914400" fontAlgn="auto">
              <a:lnSpc>
                <a:spcPct val="100000"/>
              </a:lnSpc>
              <a:spcBef>
                <a:spcPts val="550"/>
              </a:spcBef>
              <a:spcAft>
                <a:spcPts val="0"/>
              </a:spcAft>
              <a:buClr>
                <a:schemeClr val="tx1"/>
              </a:buClr>
              <a:buSzPct val="100000"/>
              <a:buFont typeface="Arial" panose="020B0604020202020204" pitchFamily="34" charset="0"/>
              <a:buChar char="•"/>
              <a:tabLst/>
              <a:defRPr/>
            </a:pPr>
            <a:r>
              <a:rPr lang="en-US" sz="2800" dirty="0"/>
              <a:t>Impacting nearly </a:t>
            </a:r>
            <a:r>
              <a:rPr lang="en-US" sz="2800" dirty="0" smtClean="0"/>
              <a:t>17,000</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8" name="Rectangle 3"/>
          <p:cNvSpPr txBox="1">
            <a:spLocks/>
          </p:cNvSpPr>
          <p:nvPr/>
        </p:nvSpPr>
        <p:spPr>
          <a:xfrm>
            <a:off x="5505690" y="2676358"/>
            <a:ext cx="3502152" cy="2819400"/>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n-US" sz="2900" u="sng" dirty="0" smtClean="0"/>
              <a:t>North Carolina</a:t>
            </a:r>
            <a:endParaRPr kumimoji="0" lang="en-US" sz="2900" b="0" i="0" u="sng" strike="noStrike" kern="1200" cap="none" spc="0" normalizeH="0" baseline="0" noProof="0" dirty="0" smtClean="0">
              <a:ln>
                <a:noFill/>
              </a:ln>
              <a:solidFill>
                <a:schemeClr val="tx1"/>
              </a:solidFill>
              <a:effectLst/>
              <a:uLnTx/>
              <a:uFillTx/>
              <a:latin typeface="+mn-lt"/>
              <a:ea typeface="+mn-ea"/>
              <a:cs typeface="+mn-cs"/>
            </a:endParaRPr>
          </a:p>
          <a:p>
            <a:pPr marL="640080" marR="0" lvl="1" indent="-274320" defTabSz="914400" fontAlgn="auto">
              <a:lnSpc>
                <a:spcPct val="100000"/>
              </a:lnSpc>
              <a:spcBef>
                <a:spcPts val="550"/>
              </a:spcBef>
              <a:spcAft>
                <a:spcPts val="0"/>
              </a:spcAft>
              <a:buClr>
                <a:schemeClr val="tx1"/>
              </a:buClr>
              <a:buSzPct val="100000"/>
              <a:buFont typeface="Arial" panose="020B0604020202020204" pitchFamily="34" charset="0"/>
              <a:buChar char="•"/>
              <a:tabLst/>
              <a:defRPr/>
            </a:pPr>
            <a:r>
              <a:rPr lang="en-US" sz="2800" dirty="0"/>
              <a:t>704 teachers</a:t>
            </a:r>
          </a:p>
          <a:p>
            <a:pPr marL="640080" marR="0" lvl="1" indent="-274320" defTabSz="914400" fontAlgn="auto">
              <a:lnSpc>
                <a:spcPct val="100000"/>
              </a:lnSpc>
              <a:spcBef>
                <a:spcPts val="550"/>
              </a:spcBef>
              <a:spcAft>
                <a:spcPts val="0"/>
              </a:spcAft>
              <a:buClr>
                <a:schemeClr val="tx1"/>
              </a:buClr>
              <a:buSzPct val="100000"/>
              <a:buFont typeface="Arial" panose="020B0604020202020204" pitchFamily="34" charset="0"/>
              <a:buChar char="•"/>
              <a:tabLst/>
              <a:defRPr/>
            </a:pPr>
            <a:r>
              <a:rPr lang="en-US" sz="2800" dirty="0"/>
              <a:t>42 schools</a:t>
            </a:r>
          </a:p>
          <a:p>
            <a:pPr marL="640080" marR="0" lvl="1" indent="-274320" defTabSz="914400" fontAlgn="auto">
              <a:lnSpc>
                <a:spcPct val="100000"/>
              </a:lnSpc>
              <a:spcBef>
                <a:spcPts val="550"/>
              </a:spcBef>
              <a:spcAft>
                <a:spcPts val="0"/>
              </a:spcAft>
              <a:buClr>
                <a:schemeClr val="tx1"/>
              </a:buClr>
              <a:buSzPct val="100000"/>
              <a:buFont typeface="Arial" panose="020B0604020202020204" pitchFamily="34" charset="0"/>
              <a:buChar char="•"/>
              <a:tabLst/>
              <a:defRPr/>
            </a:pPr>
            <a:r>
              <a:rPr lang="en-US" sz="2800" dirty="0"/>
              <a:t>Impacting over </a:t>
            </a:r>
            <a:r>
              <a:rPr lang="en-US" sz="2800" dirty="0" smtClean="0"/>
              <a:t>30,000</a:t>
            </a:r>
            <a:endParaRPr lang="en-US" sz="2800" dirty="0"/>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9" name="Picture 1" descr="S:\COMMON3-ndrive\6_EXECUTIVE OFFICE FOLDERS\BHackley\NewSSECLogoForBernadette-02-19-2013\NewB-FlushL-Block-Sun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63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a:spLocks noGrp="1"/>
          </p:cNvSpPr>
          <p:nvPr>
            <p:ph type="title"/>
          </p:nvPr>
        </p:nvSpPr>
        <p:spPr/>
        <p:txBody>
          <a:bodyPr>
            <a:normAutofit/>
          </a:bodyPr>
          <a:lstStyle/>
          <a:p>
            <a:r>
              <a:rPr lang="en-US" dirty="0" smtClean="0"/>
              <a:t>Regional Partners			</a:t>
            </a:r>
            <a:endParaRPr lang="en-US" dirty="0"/>
          </a:p>
        </p:txBody>
      </p:sp>
      <p:sp>
        <p:nvSpPr>
          <p:cNvPr id="3" name="Rectangle 3"/>
          <p:cNvSpPr>
            <a:spLocks noGrp="1"/>
          </p:cNvSpPr>
          <p:nvPr>
            <p:ph type="body" idx="1"/>
          </p:nvPr>
        </p:nvSpPr>
        <p:spPr/>
        <p:txBody>
          <a:bodyPr>
            <a:normAutofit/>
          </a:bodyPr>
          <a:lstStyle/>
          <a:p>
            <a:pPr lvl="1">
              <a:buClrTx/>
              <a:buSzPct val="100000"/>
              <a:buFont typeface="Arial" panose="020B0604020202020204" pitchFamily="34" charset="0"/>
              <a:buChar char="•"/>
            </a:pPr>
            <a:r>
              <a:rPr lang="en-US" sz="2800" dirty="0" smtClean="0"/>
              <a:t>The Los Alamos National Laboratory (LANL) Foundation in New Mexico</a:t>
            </a:r>
          </a:p>
          <a:p>
            <a:pPr lvl="1">
              <a:buClrTx/>
              <a:buSzPct val="100000"/>
              <a:buFont typeface="Arial" panose="020B0604020202020204" pitchFamily="34" charset="0"/>
              <a:buChar char="•"/>
            </a:pPr>
            <a:endParaRPr lang="en-US" sz="2800" dirty="0" smtClean="0"/>
          </a:p>
          <a:p>
            <a:pPr lvl="1">
              <a:buClrTx/>
              <a:buSzPct val="100000"/>
              <a:buFont typeface="Arial" panose="020B0604020202020204" pitchFamily="34" charset="0"/>
              <a:buChar char="•"/>
            </a:pPr>
            <a:r>
              <a:rPr lang="en-US" sz="2800" dirty="0" smtClean="0"/>
              <a:t>The Science, Math and Technology Center (SMT) in North Carolina</a:t>
            </a:r>
          </a:p>
          <a:p>
            <a:pPr lvl="1">
              <a:buClrTx/>
              <a:buSzPct val="100000"/>
              <a:buFont typeface="Arial" panose="020B0604020202020204" pitchFamily="34" charset="0"/>
              <a:buChar char="•"/>
            </a:pPr>
            <a:endParaRPr lang="en-US" sz="2800" dirty="0" smtClean="0"/>
          </a:p>
          <a:p>
            <a:pPr lvl="1">
              <a:buClrTx/>
              <a:buSzPct val="100000"/>
              <a:buFont typeface="Arial" panose="020B0604020202020204" pitchFamily="34" charset="0"/>
              <a:buChar char="•"/>
            </a:pPr>
            <a:r>
              <a:rPr lang="en-US" sz="2800" dirty="0" smtClean="0"/>
              <a:t>The Houston Independent School District (HISD) in Texas</a:t>
            </a:r>
          </a:p>
        </p:txBody>
      </p:sp>
      <p:pic>
        <p:nvPicPr>
          <p:cNvPr id="8" name="Picture 1" descr="S:\COMMON3-ndrive\6_EXECUTIVE OFFICE FOLDERS\BHackley\NewSSECLogoForBernadette-02-19-2013\NewB-FlushL-Block-Sun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39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i3 Research Study</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188" y="3348038"/>
            <a:ext cx="47625"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404"/>
          <a:stretch/>
        </p:blipFill>
        <p:spPr>
          <a:xfrm>
            <a:off x="0" y="1524001"/>
            <a:ext cx="9144000" cy="5298742"/>
          </a:xfrm>
          <a:prstGeom prst="rect">
            <a:avLst/>
          </a:prstGeom>
        </p:spPr>
      </p:pic>
      <p:pic>
        <p:nvPicPr>
          <p:cNvPr id="7" name="Picture 1" descr="S:\COMMON3-ndrive\6_EXECUTIVE OFFICE FOLDERS\BHackley\NewSSECLogoForBernadette-02-19-2013\NewB-FlushL-Block-Sun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548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title"/>
          </p:nvPr>
        </p:nvSpPr>
        <p:spPr/>
        <p:txBody>
          <a:bodyPr>
            <a:normAutofit/>
          </a:bodyPr>
          <a:lstStyle/>
          <a:p>
            <a:r>
              <a:rPr lang="en-US" dirty="0" smtClean="0"/>
              <a:t>LASER i3 Treatment				</a:t>
            </a:r>
            <a:endParaRPr lang="en-US" dirty="0"/>
          </a:p>
        </p:txBody>
      </p:sp>
      <p:sp>
        <p:nvSpPr>
          <p:cNvPr id="3" name="Rectangle 3"/>
          <p:cNvSpPr>
            <a:spLocks noGrp="1"/>
          </p:cNvSpPr>
          <p:nvPr>
            <p:ph type="body" idx="1"/>
          </p:nvPr>
        </p:nvSpPr>
        <p:spPr/>
        <p:txBody>
          <a:bodyPr>
            <a:normAutofit/>
          </a:bodyPr>
          <a:lstStyle/>
          <a:p>
            <a:pPr lvl="1">
              <a:buClr>
                <a:schemeClr val="tx1"/>
              </a:buClr>
              <a:buSzPct val="100000"/>
              <a:buFont typeface="Arial" panose="020B0604020202020204" pitchFamily="34" charset="0"/>
              <a:buChar char="•"/>
            </a:pPr>
            <a:r>
              <a:rPr lang="en-US" sz="2800" dirty="0" smtClean="0"/>
              <a:t>Leadership teams &amp; strategic planning </a:t>
            </a:r>
          </a:p>
          <a:p>
            <a:pPr lvl="1">
              <a:buClr>
                <a:schemeClr val="tx1"/>
              </a:buClr>
              <a:buSzPct val="100000"/>
              <a:buFont typeface="Arial" panose="020B0604020202020204" pitchFamily="34" charset="0"/>
              <a:buChar char="•"/>
            </a:pPr>
            <a:endParaRPr lang="en-US" sz="2800" dirty="0" smtClean="0"/>
          </a:p>
          <a:p>
            <a:pPr lvl="1">
              <a:buClr>
                <a:schemeClr val="tx1"/>
              </a:buClr>
              <a:buSzPct val="100000"/>
              <a:buFont typeface="Arial" panose="020B0604020202020204" pitchFamily="34" charset="0"/>
              <a:buChar char="•"/>
            </a:pPr>
            <a:r>
              <a:rPr lang="en-US" sz="2800" dirty="0"/>
              <a:t>P</a:t>
            </a:r>
            <a:r>
              <a:rPr lang="en-US" sz="2800" dirty="0" smtClean="0"/>
              <a:t>rofessional development (Summer Workshops &amp; Condensed Kit Trainings)</a:t>
            </a:r>
          </a:p>
          <a:p>
            <a:pPr lvl="1">
              <a:buClr>
                <a:schemeClr val="tx1"/>
              </a:buClr>
              <a:buSzPct val="100000"/>
              <a:buFont typeface="Arial" panose="020B0604020202020204" pitchFamily="34" charset="0"/>
              <a:buChar char="•"/>
            </a:pPr>
            <a:endParaRPr lang="en-US" sz="2800" dirty="0" smtClean="0"/>
          </a:p>
          <a:p>
            <a:pPr lvl="1">
              <a:buClr>
                <a:schemeClr val="tx1"/>
              </a:buClr>
              <a:buSzPct val="100000"/>
              <a:buFont typeface="Arial" panose="020B0604020202020204" pitchFamily="34" charset="0"/>
              <a:buChar char="•"/>
            </a:pPr>
            <a:r>
              <a:rPr lang="en-US" sz="2800" dirty="0" smtClean="0"/>
              <a:t>Classroom science kits, including notebooks and inquiry-based materials </a:t>
            </a:r>
            <a:endParaRPr lang="en-US" sz="2800" dirty="0"/>
          </a:p>
        </p:txBody>
      </p:sp>
      <p:pic>
        <p:nvPicPr>
          <p:cNvPr id="8" name="Picture 1" descr="S:\COMMON3-ndrive\6_EXECUTIVE OFFICE FOLDERS\BHackley\NewSSECLogoForBernadette-02-19-2013\NewB-FlushL-Block-Sun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551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a:spLocks noGrp="1"/>
          </p:cNvSpPr>
          <p:nvPr>
            <p:ph type="title"/>
          </p:nvPr>
        </p:nvSpPr>
        <p:spPr/>
        <p:txBody>
          <a:bodyPr>
            <a:normAutofit/>
          </a:bodyPr>
          <a:lstStyle/>
          <a:p>
            <a:r>
              <a:rPr lang="en-US" dirty="0" smtClean="0"/>
              <a:t>Facilitation Academies 			</a:t>
            </a:r>
            <a:endParaRPr lang="en-US" dirty="0"/>
          </a:p>
        </p:txBody>
      </p:sp>
      <p:sp>
        <p:nvSpPr>
          <p:cNvPr id="3" name="Rectangle 3"/>
          <p:cNvSpPr>
            <a:spLocks noGrp="1"/>
          </p:cNvSpPr>
          <p:nvPr>
            <p:ph type="body" idx="1"/>
          </p:nvPr>
        </p:nvSpPr>
        <p:spPr>
          <a:xfrm>
            <a:off x="612648" y="1600200"/>
            <a:ext cx="4111752" cy="4526280"/>
          </a:xfrm>
        </p:spPr>
        <p:txBody>
          <a:bodyPr>
            <a:normAutofit/>
          </a:bodyPr>
          <a:lstStyle/>
          <a:p>
            <a:pPr lvl="1">
              <a:buClrTx/>
              <a:buSzPct val="100000"/>
              <a:buFont typeface="Arial" panose="020B0604020202020204" pitchFamily="34" charset="0"/>
              <a:buChar char="•"/>
            </a:pPr>
            <a:r>
              <a:rPr lang="en-US" sz="2800" dirty="0" smtClean="0"/>
              <a:t>53 teachers</a:t>
            </a:r>
            <a:r>
              <a:rPr lang="en-US" sz="2800" dirty="0"/>
              <a:t> </a:t>
            </a:r>
            <a:r>
              <a:rPr lang="en-US" sz="2800" dirty="0" smtClean="0"/>
              <a:t>and     curriculum specialists from all 3 regions</a:t>
            </a:r>
          </a:p>
          <a:p>
            <a:pPr lvl="1">
              <a:buClrTx/>
              <a:buSzPct val="100000"/>
              <a:buFont typeface="Arial" panose="020B0604020202020204" pitchFamily="34" charset="0"/>
              <a:buChar char="•"/>
            </a:pPr>
            <a:endParaRPr lang="en-US" sz="2800" dirty="0" smtClean="0"/>
          </a:p>
          <a:p>
            <a:pPr lvl="1">
              <a:buClrTx/>
              <a:buSzPct val="100000"/>
              <a:buFont typeface="Arial" panose="020B0604020202020204" pitchFamily="34" charset="0"/>
              <a:buChar char="•"/>
            </a:pPr>
            <a:r>
              <a:rPr lang="en-US" sz="2800" dirty="0" smtClean="0"/>
              <a:t>20 contracted trainers &amp; 9 SSEC staff</a:t>
            </a:r>
          </a:p>
        </p:txBody>
      </p:sp>
      <p:pic>
        <p:nvPicPr>
          <p:cNvPr id="8" name="Picture 1" descr="S:\COMMON3-ndrive\6_EXECUTIVE OFFICE FOLDERS\BHackley\NewSSECLogoForBernadette-02-19-2013\NewB-FlushL-Block-Sun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D1phot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560" y="1580155"/>
            <a:ext cx="2971800" cy="39624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486400" y="5542555"/>
            <a:ext cx="2895600" cy="646331"/>
          </a:xfrm>
          <a:prstGeom prst="rect">
            <a:avLst/>
          </a:prstGeom>
          <a:noFill/>
        </p:spPr>
        <p:txBody>
          <a:bodyPr wrap="square" rtlCol="0">
            <a:spAutoFit/>
          </a:bodyPr>
          <a:lstStyle/>
          <a:p>
            <a:r>
              <a:rPr lang="en-US" i="1" dirty="0" smtClean="0"/>
              <a:t>Learning about the sun in “Planetary Systems”</a:t>
            </a:r>
            <a:endParaRPr lang="en-US" i="1" dirty="0"/>
          </a:p>
        </p:txBody>
      </p:sp>
    </p:spTree>
    <p:extLst>
      <p:ext uri="{BB962C8B-B14F-4D97-AF65-F5344CB8AC3E}">
        <p14:creationId xmlns:p14="http://schemas.microsoft.com/office/powerpoint/2010/main" val="1882133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title"/>
          </p:nvPr>
        </p:nvSpPr>
        <p:spPr/>
        <p:txBody>
          <a:bodyPr>
            <a:normAutofit fontScale="90000"/>
          </a:bodyPr>
          <a:lstStyle/>
          <a:p>
            <a:r>
              <a:rPr lang="en-US" dirty="0" smtClean="0"/>
              <a:t>	</a:t>
            </a:r>
            <a:r>
              <a:rPr lang="en-US" dirty="0"/>
              <a:t/>
            </a:r>
            <a:br>
              <a:rPr lang="en-US" dirty="0"/>
            </a:br>
            <a:r>
              <a:rPr lang="en-US" dirty="0" smtClean="0"/>
              <a:t>Facilitation </a:t>
            </a:r>
            <a:r>
              <a:rPr lang="en-US" dirty="0"/>
              <a:t>Academies 			</a:t>
            </a:r>
            <a:r>
              <a:rPr lang="en-US" dirty="0" smtClean="0"/>
              <a:t>		</a:t>
            </a:r>
            <a:endParaRPr lang="en-US" dirty="0"/>
          </a:p>
        </p:txBody>
      </p:sp>
      <p:sp>
        <p:nvSpPr>
          <p:cNvPr id="3" name="Rectangle 3"/>
          <p:cNvSpPr>
            <a:spLocks noGrp="1"/>
          </p:cNvSpPr>
          <p:nvPr>
            <p:ph type="body" idx="1"/>
          </p:nvPr>
        </p:nvSpPr>
        <p:spPr>
          <a:xfrm>
            <a:off x="612648" y="1600200"/>
            <a:ext cx="3883152" cy="4526280"/>
          </a:xfrm>
        </p:spPr>
        <p:txBody>
          <a:bodyPr>
            <a:noAutofit/>
          </a:bodyPr>
          <a:lstStyle/>
          <a:p>
            <a:pPr lvl="1">
              <a:buClrTx/>
              <a:buSzPct val="100000"/>
              <a:buFont typeface="Arial" panose="020B0604020202020204" pitchFamily="34" charset="0"/>
              <a:buChar char="•"/>
            </a:pPr>
            <a:r>
              <a:rPr lang="en-US" sz="2800" dirty="0" smtClean="0"/>
              <a:t>Deepening </a:t>
            </a:r>
            <a:r>
              <a:rPr lang="en-US" sz="2800" dirty="0"/>
              <a:t>content </a:t>
            </a:r>
            <a:r>
              <a:rPr lang="en-US" sz="2800" dirty="0" smtClean="0"/>
              <a:t>knowledge</a:t>
            </a:r>
          </a:p>
          <a:p>
            <a:pPr lvl="1">
              <a:buClrTx/>
              <a:buSzPct val="100000"/>
              <a:buFont typeface="Arial" panose="020B0604020202020204" pitchFamily="34" charset="0"/>
              <a:buChar char="•"/>
            </a:pPr>
            <a:endParaRPr lang="en-US" sz="2800" dirty="0"/>
          </a:p>
          <a:p>
            <a:pPr lvl="1">
              <a:buClrTx/>
              <a:buSzPct val="100000"/>
              <a:buFont typeface="Arial" panose="020B0604020202020204" pitchFamily="34" charset="0"/>
              <a:buChar char="•"/>
            </a:pPr>
            <a:r>
              <a:rPr lang="en-US" sz="2800" dirty="0"/>
              <a:t>Equipping co-facilitators for summer </a:t>
            </a:r>
            <a:r>
              <a:rPr lang="en-US" sz="2800" dirty="0" smtClean="0"/>
              <a:t>workshops</a:t>
            </a:r>
          </a:p>
          <a:p>
            <a:pPr lvl="1">
              <a:buClrTx/>
              <a:buSzPct val="100000"/>
              <a:buFont typeface="Arial" panose="020B0604020202020204" pitchFamily="34" charset="0"/>
              <a:buChar char="•"/>
            </a:pPr>
            <a:endParaRPr lang="en-US" sz="2800" dirty="0"/>
          </a:p>
          <a:p>
            <a:pPr lvl="1">
              <a:buClrTx/>
              <a:buSzPct val="100000"/>
              <a:buFont typeface="Arial" panose="020B0604020202020204" pitchFamily="34" charset="0"/>
              <a:buChar char="•"/>
            </a:pPr>
            <a:r>
              <a:rPr lang="en-US" sz="2800" dirty="0"/>
              <a:t>Building </a:t>
            </a:r>
            <a:r>
              <a:rPr lang="en-US" sz="2800" b="1" i="1" dirty="0"/>
              <a:t>long-term capacity</a:t>
            </a:r>
            <a:r>
              <a:rPr lang="en-US" sz="2800" dirty="0"/>
              <a:t> in regions</a:t>
            </a:r>
          </a:p>
        </p:txBody>
      </p:sp>
      <p:pic>
        <p:nvPicPr>
          <p:cNvPr id="8" name="Picture 1" descr="S:\COMMON3-ndrive\6_EXECUTIVE OFFICE FOLDERS\BHackley\NewSSECLogoForBernadette-02-19-2013\NewB-FlushL-Block-Sun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98711"/>
            <a:ext cx="2286000" cy="5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3-05-14 at 4.15.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732" y="1919645"/>
            <a:ext cx="3463401" cy="373539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135732" y="5678269"/>
            <a:ext cx="4008268" cy="646331"/>
          </a:xfrm>
          <a:prstGeom prst="rect">
            <a:avLst/>
          </a:prstGeom>
          <a:noFill/>
        </p:spPr>
        <p:txBody>
          <a:bodyPr wrap="square" rtlCol="0">
            <a:spAutoFit/>
          </a:bodyPr>
          <a:lstStyle/>
          <a:p>
            <a:r>
              <a:rPr lang="en-US" i="1" dirty="0" smtClean="0"/>
              <a:t>Exploring decomposition terrariums in “Organisms”</a:t>
            </a:r>
            <a:endParaRPr lang="en-US" i="1" dirty="0"/>
          </a:p>
        </p:txBody>
      </p:sp>
    </p:spTree>
    <p:extLst>
      <p:ext uri="{BB962C8B-B14F-4D97-AF65-F5344CB8AC3E}">
        <p14:creationId xmlns:p14="http://schemas.microsoft.com/office/powerpoint/2010/main" val="15248273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rketingPlan">
  <a:themeElements>
    <a:clrScheme name="Custom 1">
      <a:dk1>
        <a:sysClr val="windowText" lastClr="000000"/>
      </a:dk1>
      <a:lt1>
        <a:sysClr val="window" lastClr="FFFFFF"/>
      </a:lt1>
      <a:dk2>
        <a:srgbClr val="E8BE24"/>
      </a:dk2>
      <a:lt2>
        <a:srgbClr val="EBDDC3"/>
      </a:lt2>
      <a:accent1>
        <a:srgbClr val="24AFC2"/>
      </a:accent1>
      <a:accent2>
        <a:srgbClr val="FFFFFF"/>
      </a:accent2>
      <a:accent3>
        <a:srgbClr val="A5AB81"/>
      </a:accent3>
      <a:accent4>
        <a:srgbClr val="D8B25C"/>
      </a:accent4>
      <a:accent5>
        <a:srgbClr val="7BA79D"/>
      </a:accent5>
      <a:accent6>
        <a:srgbClr val="968C8C"/>
      </a:accent6>
      <a:hlink>
        <a:srgbClr val="FF7915"/>
      </a:hlink>
      <a:folHlink>
        <a:srgbClr val="9966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JhengHe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ajorFont>
      <a:minorFont>
        <a:latin typeface="Calibri"/>
        <a:ea typeface=""/>
        <a:cs typeface=""/>
        <a:font script="Grek" typeface=""/>
        <a:font script="Cyrl" typeface=""/>
        <a:font script="Jpan" typeface="ＭＳ Ｐゴシック"/>
        <a:font script="Hang" typeface="맑은 고딕"/>
        <a:font script="Hans" typeface="宋体"/>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inorFont>
    </a:fontScheme>
    <a:fmtScheme name="Office">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shade val="50000"/>
                <a:satMod val="145000"/>
              </a:schemeClr>
            </a:gs>
            <a:gs pos="40000">
              <a:schemeClr val="phClr">
                <a:shade val="70000"/>
                <a:satMod val="145000"/>
              </a:schemeClr>
            </a:gs>
            <a:gs pos="100000">
              <a:schemeClr val="phClr">
                <a:tint val="85000"/>
                <a:satMod val="15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JhengHe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ajorFont>
      <a:minorFont>
        <a:latin typeface="Calibri"/>
        <a:ea typeface=""/>
        <a:cs typeface=""/>
        <a:font script="Grek" typeface=""/>
        <a:font script="Cyrl" typeface=""/>
        <a:font script="Jpan" typeface="ＭＳ Ｐゴシック"/>
        <a:font script="Hang" typeface="맑은 고딕"/>
        <a:font script="Hans" typeface="宋体"/>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inorFont>
    </a:fontScheme>
    <a:fmtScheme name="Office">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shade val="50000"/>
                <a:satMod val="145000"/>
              </a:schemeClr>
            </a:gs>
            <a:gs pos="40000">
              <a:schemeClr val="phClr">
                <a:shade val="70000"/>
                <a:satMod val="145000"/>
              </a:schemeClr>
            </a:gs>
            <a:gs pos="100000">
              <a:schemeClr val="phClr">
                <a:tint val="85000"/>
                <a:satMod val="15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409B7AB-6D4F-45DE-BE54-BEF364C3A0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1773</Words>
  <Application>Microsoft Office PowerPoint</Application>
  <PresentationFormat>On-screen Show (4:3)</PresentationFormat>
  <Paragraphs>235</Paragraphs>
  <Slides>37</Slides>
  <Notes>8</Notes>
  <HiddenSlides>6</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MarketingPlan</vt:lpstr>
      <vt:lpstr>PowerPoint Presentation</vt:lpstr>
      <vt:lpstr>Overview</vt:lpstr>
      <vt:lpstr>SSEC LASER i3 Initiative</vt:lpstr>
      <vt:lpstr>Our Regions</vt:lpstr>
      <vt:lpstr>Regional Partners   </vt:lpstr>
      <vt:lpstr>Laser i3 Research Study</vt:lpstr>
      <vt:lpstr>LASER i3 Treatment    </vt:lpstr>
      <vt:lpstr>Facilitation Academies    </vt:lpstr>
      <vt:lpstr>  Facilitation Academies      </vt:lpstr>
      <vt:lpstr>Program Evaluation    </vt:lpstr>
      <vt:lpstr>Next Generation Science Standards</vt:lpstr>
      <vt:lpstr>The National Research Council Framework and NGSS</vt:lpstr>
      <vt:lpstr>Disciplinary Core Ideas</vt:lpstr>
      <vt:lpstr>Disciplinary Core Ideas: Physical Sciences</vt:lpstr>
      <vt:lpstr>Disciplinary Core Ideas: Life Sciences</vt:lpstr>
      <vt:lpstr>Disciplinary Core Ideas: Earth and Space Sciences</vt:lpstr>
      <vt:lpstr>Disciplinary Core Ideas: Engineering, Technology, and Applications of Science</vt:lpstr>
      <vt:lpstr>Crosscutting Concepts</vt:lpstr>
      <vt:lpstr>Scientific and Engineering Practices</vt:lpstr>
      <vt:lpstr>Content and Practice Work together to Build Understanding</vt:lpstr>
      <vt:lpstr>Sample Performance Expectation  Grade 5 Physical Science Student Expectation (5-PS1-2): </vt:lpstr>
      <vt:lpstr>Summative Assessment and the NGSS</vt:lpstr>
      <vt:lpstr>Transfer Tasks</vt:lpstr>
      <vt:lpstr>Transfer Tasks</vt:lpstr>
      <vt:lpstr>Transfer Tasks</vt:lpstr>
      <vt:lpstr>Sample Transfer Task</vt:lpstr>
      <vt:lpstr>Transfer Tasks at Alexandria City Public Schools (ACPS)</vt:lpstr>
      <vt:lpstr>Transfer Tasks at ACPS</vt:lpstr>
      <vt:lpstr>Transfer Tasks at ACPS</vt:lpstr>
      <vt:lpstr>Assessing Students in Constructing  Models </vt:lpstr>
      <vt:lpstr>Assessing Students in Constructing  Arguments</vt:lpstr>
      <vt:lpstr>Large Scale IBSE Assessments</vt:lpstr>
      <vt:lpstr>NAEP Hands-on Tasks</vt:lpstr>
      <vt:lpstr>NAEP Interactive Computer Tasks</vt:lpstr>
      <vt:lpstr>Large Scale IBSE Assessment</vt:lpstr>
      <vt:lpstr>Self-Assessment and the  Scientific and Engineering Practices</vt:lpstr>
      <vt:lpstr>Long-Term Challenges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2012-11-06T19:39:59Z</dcterms:created>
  <dcterms:modified xsi:type="dcterms:W3CDTF">2013-11-15T19:13:10Z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TC101079699990</vt:lpwstr>
  </property>
</Properties>
</file>